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108"/>
  </p:notesMasterIdLst>
  <p:sldIdLst>
    <p:sldId id="379"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8" r:id="rId76"/>
    <p:sldId id="357" r:id="rId77"/>
    <p:sldId id="359"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80" r:id="rId98"/>
    <p:sldId id="381" r:id="rId99"/>
    <p:sldId id="382" r:id="rId100"/>
    <p:sldId id="383" r:id="rId101"/>
    <p:sldId id="384" r:id="rId102"/>
    <p:sldId id="385" r:id="rId103"/>
    <p:sldId id="386" r:id="rId104"/>
    <p:sldId id="387" r:id="rId105"/>
    <p:sldId id="388" r:id="rId106"/>
    <p:sldId id="389" r:id="rId107"/>
  </p:sldIdLst>
  <p:sldSz cx="9144000" cy="6858000" type="screen4x3"/>
  <p:notesSz cx="6858000" cy="9144000"/>
  <p:custDataLst>
    <p:tags r:id="rId10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38E"/>
    <a:srgbClr val="FFFFFF"/>
    <a:srgbClr val="C90077"/>
    <a:srgbClr val="6E7072"/>
    <a:srgbClr val="4F74A7"/>
    <a:srgbClr val="CE171F"/>
    <a:srgbClr val="D60093"/>
    <a:srgbClr val="FFF799"/>
    <a:srgbClr val="CC0000"/>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62" autoAdjust="0"/>
    <p:restoredTop sz="86347" autoAdjust="0"/>
  </p:normalViewPr>
  <p:slideViewPr>
    <p:cSldViewPr>
      <p:cViewPr varScale="1">
        <p:scale>
          <a:sx n="79" d="100"/>
          <a:sy n="79" d="100"/>
        </p:scale>
        <p:origin x="40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gs" Target="tags/tag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2/2/2019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79</a:t>
            </a:fld>
            <a:endParaRPr lang="en-US" dirty="0"/>
          </a:p>
        </p:txBody>
      </p:sp>
    </p:spTree>
    <p:extLst>
      <p:ext uri="{BB962C8B-B14F-4D97-AF65-F5344CB8AC3E}">
        <p14:creationId xmlns:p14="http://schemas.microsoft.com/office/powerpoint/2010/main" val="4151190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80</a:t>
            </a:fld>
            <a:endParaRPr lang="en-US" dirty="0"/>
          </a:p>
        </p:txBody>
      </p:sp>
    </p:spTree>
    <p:extLst>
      <p:ext uri="{BB962C8B-B14F-4D97-AF65-F5344CB8AC3E}">
        <p14:creationId xmlns:p14="http://schemas.microsoft.com/office/powerpoint/2010/main" val="3819660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85</a:t>
            </a:fld>
            <a:endParaRPr lang="en-US" dirty="0"/>
          </a:p>
        </p:txBody>
      </p:sp>
    </p:spTree>
    <p:extLst>
      <p:ext uri="{BB962C8B-B14F-4D97-AF65-F5344CB8AC3E}">
        <p14:creationId xmlns:p14="http://schemas.microsoft.com/office/powerpoint/2010/main" val="1986461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304800" y="-17253"/>
            <a:ext cx="8663610" cy="626854"/>
          </a:xfrm>
          <a:prstGeom prst="rect">
            <a:avLst/>
          </a:prstGeom>
        </p:spPr>
        <p:txBody>
          <a:bodyPr/>
          <a:lstStyle>
            <a:lvl1pPr marL="1543050" indent="-137160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9107557" cy="1143000"/>
          </a:xfrm>
          <a:prstGeom prst="rect">
            <a:avLst/>
          </a:prstGeom>
        </p:spPr>
        <p:txBody>
          <a:bodyPr/>
          <a:lstStyle>
            <a:lvl1pPr marL="0" indent="0">
              <a:buNone/>
              <a:defRPr sz="2800"/>
            </a:lvl1pPr>
          </a:lstStyle>
          <a:p>
            <a:pPr lvl="0"/>
            <a:endParaRPr lang="en-US" dirty="0"/>
          </a:p>
        </p:txBody>
      </p:sp>
    </p:spTree>
    <p:extLst>
      <p:ext uri="{BB962C8B-B14F-4D97-AF65-F5344CB8AC3E}">
        <p14:creationId xmlns:p14="http://schemas.microsoft.com/office/powerpoint/2010/main" val="1885954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304800" y="-17253"/>
            <a:ext cx="8663610" cy="626854"/>
          </a:xfrm>
          <a:prstGeom prst="rect">
            <a:avLst/>
          </a:prstGeom>
        </p:spPr>
        <p:txBody>
          <a:bodyPr/>
          <a:lstStyle>
            <a:lvl1pPr marL="1543050" indent="-137160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9107557" cy="1143000"/>
          </a:xfrm>
          <a:prstGeom prst="rect">
            <a:avLst/>
          </a:prstGeom>
        </p:spPr>
        <p:txBody>
          <a:bodyPr/>
          <a:lstStyle>
            <a:lvl1pPr marL="0" indent="0">
              <a:buNone/>
              <a:defRPr sz="2800"/>
            </a:lvl1pPr>
          </a:lstStyle>
          <a:p>
            <a:pPr lvl="0"/>
            <a:endParaRPr lang="en-US" dirty="0"/>
          </a:p>
        </p:txBody>
      </p:sp>
      <p:sp>
        <p:nvSpPr>
          <p:cNvPr id="3" name="Text Placeholder 2"/>
          <p:cNvSpPr>
            <a:spLocks noGrp="1"/>
          </p:cNvSpPr>
          <p:nvPr>
            <p:ph type="body" sz="quarter" idx="24"/>
          </p:nvPr>
        </p:nvSpPr>
        <p:spPr>
          <a:xfrm>
            <a:off x="1143000" y="3200400"/>
            <a:ext cx="6248400" cy="609600"/>
          </a:xfrm>
          <a:prstGeom prst="rect">
            <a:avLst/>
          </a:prstGeom>
        </p:spPr>
        <p:txBody>
          <a:bodyPr/>
          <a:lstStyle>
            <a:lvl1pPr marL="0" indent="0">
              <a:buNone/>
              <a:defRPr sz="2800">
                <a:latin typeface="Calibri" panose="020F050202020403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2046235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381000" y="0"/>
            <a:ext cx="8650358" cy="609600"/>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9107557" cy="1143000"/>
          </a:xfrm>
          <a:prstGeom prst="rect">
            <a:avLst/>
          </a:prstGeom>
        </p:spPr>
        <p:txBody>
          <a:bodyPr/>
          <a:lstStyle>
            <a:lvl1pPr marL="0" indent="0">
              <a:buNone/>
              <a:defRPr sz="2800"/>
            </a:lvl1pPr>
          </a:lstStyle>
          <a:p>
            <a:pPr lvl="0"/>
            <a:endParaRPr lang="en-US" dirty="0"/>
          </a:p>
        </p:txBody>
      </p:sp>
      <p:sp>
        <p:nvSpPr>
          <p:cNvPr id="3" name="Text Placeholder 2"/>
          <p:cNvSpPr>
            <a:spLocks noGrp="1"/>
          </p:cNvSpPr>
          <p:nvPr>
            <p:ph type="body" sz="quarter" idx="24"/>
          </p:nvPr>
        </p:nvSpPr>
        <p:spPr>
          <a:xfrm>
            <a:off x="1353378" y="2933699"/>
            <a:ext cx="3352800" cy="838200"/>
          </a:xfrm>
          <a:prstGeom prst="rect">
            <a:avLst/>
          </a:prstGeom>
        </p:spPr>
        <p:txBody>
          <a:bodyPr/>
          <a:lstStyle>
            <a:lvl1pPr marL="0" indent="0">
              <a:buNone/>
              <a:defRPr sz="2800"/>
            </a:lvl1pPr>
          </a:lstStyle>
          <a:p>
            <a:pPr lvl="0"/>
            <a:r>
              <a:rPr lang="en-US" dirty="0"/>
              <a:t>Click</a:t>
            </a:r>
          </a:p>
        </p:txBody>
      </p:sp>
      <p:sp>
        <p:nvSpPr>
          <p:cNvPr id="6" name="Text Placeholder 2"/>
          <p:cNvSpPr>
            <a:spLocks noGrp="1"/>
          </p:cNvSpPr>
          <p:nvPr>
            <p:ph type="body" sz="quarter" idx="25"/>
          </p:nvPr>
        </p:nvSpPr>
        <p:spPr>
          <a:xfrm>
            <a:off x="36443" y="4217503"/>
            <a:ext cx="9107557" cy="1143000"/>
          </a:xfrm>
          <a:prstGeom prst="rect">
            <a:avLst/>
          </a:prstGeom>
        </p:spPr>
        <p:txBody>
          <a:bodyPr/>
          <a:lstStyle>
            <a:lvl1pPr marL="0" indent="0">
              <a:buNone/>
              <a:defRPr sz="2800"/>
            </a:lvl1pPr>
          </a:lstStyle>
          <a:p>
            <a:pPr lvl="0"/>
            <a:endParaRPr lang="en-US" dirty="0"/>
          </a:p>
        </p:txBody>
      </p:sp>
      <p:sp>
        <p:nvSpPr>
          <p:cNvPr id="7" name="Text Placeholder 2"/>
          <p:cNvSpPr>
            <a:spLocks noGrp="1"/>
          </p:cNvSpPr>
          <p:nvPr>
            <p:ph type="body" sz="quarter" idx="26"/>
          </p:nvPr>
        </p:nvSpPr>
        <p:spPr>
          <a:xfrm>
            <a:off x="1524000" y="4941403"/>
            <a:ext cx="3352800" cy="838200"/>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300349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304799" y="-19050"/>
            <a:ext cx="8534401" cy="628650"/>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9107558" cy="1524000"/>
          </a:xfrm>
          <a:prstGeom prst="rect">
            <a:avLst/>
          </a:prstGeom>
        </p:spPr>
        <p:txBody>
          <a:bodyPr/>
          <a:lstStyle>
            <a:lvl1pPr marL="0" indent="0">
              <a:buNone/>
              <a:defRPr sz="2800"/>
            </a:lvl1pPr>
          </a:lstStyle>
          <a:p>
            <a:pPr lvl="0"/>
            <a:endParaRPr lang="en-US" dirty="0"/>
          </a:p>
        </p:txBody>
      </p:sp>
      <p:sp>
        <p:nvSpPr>
          <p:cNvPr id="3" name="Text Placeholder 2"/>
          <p:cNvSpPr>
            <a:spLocks noGrp="1"/>
          </p:cNvSpPr>
          <p:nvPr>
            <p:ph type="body" sz="quarter" idx="24"/>
          </p:nvPr>
        </p:nvSpPr>
        <p:spPr>
          <a:xfrm>
            <a:off x="38100" y="3733798"/>
            <a:ext cx="9029700" cy="2362201"/>
          </a:xfrm>
          <a:prstGeom prst="rect">
            <a:avLst/>
          </a:prstGeom>
        </p:spPr>
        <p:txBody>
          <a:bodyPr/>
          <a:lstStyle>
            <a:lvl1pPr>
              <a:defRPr sz="2800"/>
            </a:lvl1pPr>
          </a:lstStyle>
          <a:p>
            <a:pPr lvl="0"/>
            <a:r>
              <a:rPr lang="en-US" dirty="0"/>
              <a:t>Click to</a:t>
            </a:r>
          </a:p>
        </p:txBody>
      </p:sp>
    </p:spTree>
    <p:extLst>
      <p:ext uri="{BB962C8B-B14F-4D97-AF65-F5344CB8AC3E}">
        <p14:creationId xmlns:p14="http://schemas.microsoft.com/office/powerpoint/2010/main" val="1187898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91613" y="220413"/>
            <a:ext cx="8915400" cy="533400"/>
          </a:xfrm>
          <a:prstGeom prst="rect">
            <a:avLst/>
          </a:prstGeom>
        </p:spPr>
        <p:txBody>
          <a:bodyPr/>
          <a:lstStyle>
            <a:lvl1pPr marL="0" marR="0" indent="0" algn="l" defTabSz="1144588" eaLnBrk="1" fontAlgn="auto" latinLnBrk="0" hangingPunct="1">
              <a:lnSpc>
                <a:spcPct val="100000"/>
              </a:lnSpc>
              <a:spcBef>
                <a:spcPts val="0"/>
              </a:spcBef>
              <a:spcAft>
                <a:spcPts val="0"/>
              </a:spcAft>
              <a:buClrTx/>
              <a:buSzTx/>
              <a:buFontTx/>
              <a:buNone/>
              <a:tabLst>
                <a:tab pos="3200400"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4" name="Text Placeholder 3"/>
          <p:cNvSpPr>
            <a:spLocks noGrp="1"/>
          </p:cNvSpPr>
          <p:nvPr>
            <p:ph type="body" sz="quarter" idx="22"/>
          </p:nvPr>
        </p:nvSpPr>
        <p:spPr>
          <a:xfrm>
            <a:off x="76200" y="1066800"/>
            <a:ext cx="8915400" cy="40386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 to </a:t>
            </a:r>
          </a:p>
        </p:txBody>
      </p:sp>
    </p:spTree>
    <p:extLst>
      <p:ext uri="{BB962C8B-B14F-4D97-AF65-F5344CB8AC3E}">
        <p14:creationId xmlns:p14="http://schemas.microsoft.com/office/powerpoint/2010/main" val="1425294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4" name="ChapterTitle"/>
          <p:cNvSpPr>
            <a:spLocks noGrp="1"/>
          </p:cNvSpPr>
          <p:nvPr>
            <p:ph type="body" sz="quarter" idx="11" hasCustomPrompt="1"/>
          </p:nvPr>
        </p:nvSpPr>
        <p:spPr>
          <a:xfrm>
            <a:off x="4648200" y="2286000"/>
            <a:ext cx="4435474" cy="609204"/>
          </a:xfrm>
          <a:prstGeom prst="rect">
            <a:avLst/>
          </a:prstGeom>
        </p:spPr>
        <p:txBody>
          <a:bodyPr anchor="ctr" anchorCtr="0"/>
          <a:lstStyle>
            <a:lvl1pPr>
              <a:defRPr sz="2400" b="1">
                <a:solidFill>
                  <a:schemeClr val="tx2"/>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cloc</a:t>
            </a:r>
            <a:endParaRPr lang="en-US" dirty="0"/>
          </a:p>
        </p:txBody>
      </p:sp>
      <p:sp>
        <p:nvSpPr>
          <p:cNvPr id="5" name="ChapterSubTitle"/>
          <p:cNvSpPr>
            <a:spLocks noGrp="1"/>
          </p:cNvSpPr>
          <p:nvPr>
            <p:ph type="body" sz="quarter" idx="12" hasCustomPrompt="1"/>
          </p:nvPr>
        </p:nvSpPr>
        <p:spPr>
          <a:xfrm>
            <a:off x="5181600" y="3151782"/>
            <a:ext cx="3581400" cy="2791818"/>
          </a:xfrm>
          <a:prstGeom prst="rect">
            <a:avLst/>
          </a:prstGeom>
        </p:spPr>
        <p:txBody>
          <a:bodyPr/>
          <a:lstStyle>
            <a:lvl1pPr>
              <a:defRPr sz="2400">
                <a:solidFill>
                  <a:schemeClr val="tx2"/>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ChapterSubTitle</a:t>
            </a:r>
            <a:endParaRPr lang="en-US" dirty="0"/>
          </a:p>
        </p:txBody>
      </p:sp>
      <p:sp>
        <p:nvSpPr>
          <p:cNvPr id="2" name="Title 1"/>
          <p:cNvSpPr>
            <a:spLocks noGrp="1"/>
          </p:cNvSpPr>
          <p:nvPr>
            <p:ph type="title"/>
          </p:nvPr>
        </p:nvSpPr>
        <p:spPr>
          <a:xfrm>
            <a:off x="4618382" y="1398784"/>
            <a:ext cx="4465291" cy="658616"/>
          </a:xfrm>
          <a:prstGeom prst="rect">
            <a:avLst/>
          </a:prstGeom>
        </p:spPr>
        <p:txBody>
          <a:bodyPr/>
          <a:lstStyle>
            <a:lvl1pPr>
              <a:defRPr sz="2400" b="0" i="1">
                <a:solidFill>
                  <a:schemeClr val="tx2"/>
                </a:solidFill>
                <a:latin typeface="+mn-lt"/>
              </a:defRPr>
            </a:lvl1pPr>
          </a:lstStyle>
          <a:p>
            <a:r>
              <a:rPr lang="en-US" dirty="0"/>
              <a:t>Click to edit Master title style</a:t>
            </a:r>
          </a:p>
        </p:txBody>
      </p:sp>
      <p:sp>
        <p:nvSpPr>
          <p:cNvPr id="7" name="Text Placeholder 6"/>
          <p:cNvSpPr>
            <a:spLocks noGrp="1"/>
          </p:cNvSpPr>
          <p:nvPr>
            <p:ph type="body" sz="quarter" idx="14" hasCustomPrompt="1"/>
          </p:nvPr>
        </p:nvSpPr>
        <p:spPr>
          <a:xfrm>
            <a:off x="1066800" y="6553200"/>
            <a:ext cx="7391400" cy="152400"/>
          </a:xfrm>
          <a:prstGeom prst="rect">
            <a:avLst/>
          </a:prstGeom>
        </p:spPr>
        <p:txBody>
          <a:bodyPr/>
          <a:lstStyle>
            <a:lvl1pPr marL="0" indent="0" algn="ctr">
              <a:buNone/>
              <a:defRPr sz="800"/>
            </a:lvl1p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61655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4" name="Text Placeholder 3"/>
          <p:cNvSpPr>
            <a:spLocks noGrp="1"/>
          </p:cNvSpPr>
          <p:nvPr>
            <p:ph type="body" sz="quarter" idx="22"/>
          </p:nvPr>
        </p:nvSpPr>
        <p:spPr>
          <a:xfrm>
            <a:off x="457200" y="1600200"/>
            <a:ext cx="8458200" cy="47244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 to edit</a:t>
            </a:r>
          </a:p>
        </p:txBody>
      </p:sp>
      <p:sp>
        <p:nvSpPr>
          <p:cNvPr id="3" name="Title 2"/>
          <p:cNvSpPr>
            <a:spLocks noGrp="1"/>
          </p:cNvSpPr>
          <p:nvPr>
            <p:ph type="title"/>
          </p:nvPr>
        </p:nvSpPr>
        <p:spPr>
          <a:xfrm>
            <a:off x="3581400" y="6927"/>
            <a:ext cx="5534890" cy="1593273"/>
          </a:xfrm>
          <a:prstGeom prst="rect">
            <a:avLst/>
          </a:prstGeom>
        </p:spPr>
        <p:txBody>
          <a:bodyPr/>
          <a:lstStyle/>
          <a:p>
            <a:r>
              <a:rPr lang="en-US" dirty="0"/>
              <a:t>Click to edit Master title style</a:t>
            </a:r>
          </a:p>
        </p:txBody>
      </p:sp>
      <p:sp>
        <p:nvSpPr>
          <p:cNvPr id="20" name="Text Placeholder 4"/>
          <p:cNvSpPr>
            <a:spLocks noGrp="1"/>
          </p:cNvSpPr>
          <p:nvPr>
            <p:ph type="body" sz="quarter" idx="23" hasCustomPrompt="1"/>
          </p:nvPr>
        </p:nvSpPr>
        <p:spPr>
          <a:xfrm>
            <a:off x="2133600" y="76200"/>
            <a:ext cx="1295400" cy="838200"/>
          </a:xfrm>
          <a:prstGeom prst="rect">
            <a:avLst/>
          </a:prstGeom>
        </p:spPr>
        <p:txBody>
          <a:bodyPr/>
          <a:lstStyle>
            <a:lvl1pPr marL="0" indent="0">
              <a:buNone/>
              <a:defRPr sz="6000">
                <a:solidFill>
                  <a:srgbClr val="939598"/>
                </a:solidFill>
                <a:latin typeface="Helvetica" panose="020B0604020202020204" pitchFamily="34" charset="0"/>
                <a:cs typeface="Helvetica"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err="1"/>
              <a:t>Clickc</a:t>
            </a:r>
            <a:endParaRPr lang="en-US" dirty="0"/>
          </a:p>
        </p:txBody>
      </p:sp>
      <p:sp>
        <p:nvSpPr>
          <p:cNvPr id="21" name="Text Placeholder 2"/>
          <p:cNvSpPr>
            <a:spLocks noGrp="1"/>
          </p:cNvSpPr>
          <p:nvPr>
            <p:ph type="body" sz="quarter" idx="24" hasCustomPrompt="1"/>
          </p:nvPr>
        </p:nvSpPr>
        <p:spPr>
          <a:xfrm>
            <a:off x="152400" y="176213"/>
            <a:ext cx="1981200" cy="610171"/>
          </a:xfrm>
          <a:prstGeom prst="rect">
            <a:avLst/>
          </a:prstGeom>
        </p:spPr>
        <p:txBody>
          <a:bodyPr/>
          <a:lstStyle>
            <a:lvl1pPr marL="0" indent="0">
              <a:spcBef>
                <a:spcPts val="0"/>
              </a:spcBef>
              <a:buNone/>
              <a:defRPr sz="3200">
                <a:solidFill>
                  <a:schemeClr val="bg1"/>
                </a:solidFill>
                <a:latin typeface="Helvetica" panose="020B0604020202020204" pitchFamily="34" charset="0"/>
                <a:cs typeface="Helvetica" panose="020B0604020202020204" pitchFamily="34"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CLICK</a:t>
            </a:r>
          </a:p>
        </p:txBody>
      </p:sp>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hidden="1"/>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xmlns=""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23" name="Text Placeholder 3"/>
          <p:cNvSpPr>
            <a:spLocks noGrp="1"/>
          </p:cNvSpPr>
          <p:nvPr>
            <p:ph type="body" sz="quarter" idx="22"/>
          </p:nvPr>
        </p:nvSpPr>
        <p:spPr>
          <a:xfrm>
            <a:off x="3733800" y="1219200"/>
            <a:ext cx="1562100" cy="457200"/>
          </a:xfrm>
          <a:prstGeom prst="rect">
            <a:avLst/>
          </a:prstGeom>
        </p:spPr>
        <p:txBody>
          <a:bodyPr/>
          <a:lstStyle>
            <a:lvl1pPr marL="0" indent="0" algn="ctr">
              <a:buFontTx/>
              <a:buNone/>
              <a:defRPr>
                <a:solidFill>
                  <a:srgbClr val="4F74A7"/>
                </a:solidFill>
              </a:defRPr>
            </a:lvl1pPr>
          </a:lstStyle>
          <a:p>
            <a:pPr lvl="0"/>
            <a:r>
              <a:rPr lang="en-US" dirty="0"/>
              <a:t>Click</a:t>
            </a:r>
          </a:p>
        </p:txBody>
      </p:sp>
      <p:sp>
        <p:nvSpPr>
          <p:cNvPr id="24" name="Content Placeholder 5"/>
          <p:cNvSpPr>
            <a:spLocks noGrp="1"/>
          </p:cNvSpPr>
          <p:nvPr>
            <p:ph sz="quarter" idx="23"/>
          </p:nvPr>
        </p:nvSpPr>
        <p:spPr>
          <a:xfrm>
            <a:off x="1981200" y="1828800"/>
            <a:ext cx="5715000" cy="1752600"/>
          </a:xfrm>
          <a:prstGeom prst="rect">
            <a:avLst/>
          </a:prstGeom>
        </p:spPr>
        <p:txBody>
          <a:bodyPr/>
          <a:lstStyle>
            <a:lvl1pPr marL="0" indent="0" algn="ctr">
              <a:buNone/>
              <a:defRPr sz="2800"/>
            </a:lvl1pPr>
          </a:lstStyle>
          <a:p>
            <a:pPr lvl="0"/>
            <a:r>
              <a:rPr lang="en-US" dirty="0"/>
              <a:t>Click</a:t>
            </a:r>
          </a:p>
        </p:txBody>
      </p:sp>
      <p:sp>
        <p:nvSpPr>
          <p:cNvPr id="25" name="Title 1"/>
          <p:cNvSpPr>
            <a:spLocks noGrp="1"/>
          </p:cNvSpPr>
          <p:nvPr>
            <p:ph type="title"/>
          </p:nvPr>
        </p:nvSpPr>
        <p:spPr>
          <a:xfrm>
            <a:off x="304800" y="0"/>
            <a:ext cx="8553450" cy="571500"/>
          </a:xfrm>
          <a:prstGeom prst="rect">
            <a:avLst/>
          </a:prstGeom>
        </p:spPr>
        <p:txBody>
          <a:bodyPr/>
          <a:lstStyle>
            <a:lvl1pPr marL="1371600" indent="-120015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a:t>
            </a:r>
          </a:p>
        </p:txBody>
      </p:sp>
    </p:spTree>
    <p:extLst>
      <p:ext uri="{BB962C8B-B14F-4D97-AF65-F5344CB8AC3E}">
        <p14:creationId xmlns:p14="http://schemas.microsoft.com/office/powerpoint/2010/main" val="2953652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9107558" cy="3200400"/>
          </a:xfrm>
          <a:prstGeom prst="rect">
            <a:avLst/>
          </a:prstGeom>
        </p:spPr>
        <p:txBody>
          <a:bodyPr/>
          <a:lstStyle>
            <a:lvl1pPr marL="0" indent="0">
              <a:buNone/>
              <a:defRPr sz="2800"/>
            </a:lvl1pPr>
          </a:lstStyle>
          <a:p>
            <a:pPr lvl="0"/>
            <a:endParaRPr lang="en-US" dirty="0"/>
          </a:p>
        </p:txBody>
      </p:sp>
      <p:sp>
        <p:nvSpPr>
          <p:cNvPr id="24" name="Text Placeholder 2"/>
          <p:cNvSpPr>
            <a:spLocks noGrp="1"/>
          </p:cNvSpPr>
          <p:nvPr>
            <p:ph type="body" sz="quarter" idx="24"/>
          </p:nvPr>
        </p:nvSpPr>
        <p:spPr>
          <a:xfrm>
            <a:off x="50297" y="5410199"/>
            <a:ext cx="3352800" cy="838200"/>
          </a:xfrm>
          <a:prstGeom prst="rect">
            <a:avLst/>
          </a:prstGeom>
        </p:spPr>
        <p:txBody>
          <a:bodyPr/>
          <a:lstStyle>
            <a:lvl1pPr marL="0" indent="0">
              <a:buNone/>
              <a:defRPr sz="2800"/>
            </a:lvl1pPr>
          </a:lstStyle>
          <a:p>
            <a:pPr lvl="0"/>
            <a:r>
              <a:rPr lang="en-US" dirty="0"/>
              <a:t>Click</a:t>
            </a:r>
          </a:p>
        </p:txBody>
      </p:sp>
      <p:sp>
        <p:nvSpPr>
          <p:cNvPr id="2" name="Title 1"/>
          <p:cNvSpPr>
            <a:spLocks noGrp="1"/>
          </p:cNvSpPr>
          <p:nvPr>
            <p:ph type="title"/>
          </p:nvPr>
        </p:nvSpPr>
        <p:spPr>
          <a:xfrm>
            <a:off x="457199" y="23020"/>
            <a:ext cx="8686799" cy="662781"/>
          </a:xfrm>
          <a:prstGeom prst="rect">
            <a:avLst/>
          </a:prstGeom>
        </p:spPr>
        <p:txBody>
          <a:bodyPr/>
          <a:lstStyle>
            <a:lvl1pPr>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63078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304800" y="1"/>
            <a:ext cx="8663610" cy="609600"/>
          </a:xfrm>
          <a:prstGeom prst="rect">
            <a:avLst/>
          </a:prstGeom>
        </p:spPr>
        <p:txBody>
          <a:bodyPr/>
          <a:lstStyle>
            <a:lvl1pPr marL="1371600" indent="-120015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Tree>
    <p:extLst>
      <p:ext uri="{BB962C8B-B14F-4D97-AF65-F5344CB8AC3E}">
        <p14:creationId xmlns:p14="http://schemas.microsoft.com/office/powerpoint/2010/main" val="2232248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22" name="Text Placeholder 3"/>
          <p:cNvSpPr>
            <a:spLocks noGrp="1"/>
          </p:cNvSpPr>
          <p:nvPr>
            <p:ph type="body" sz="quarter" idx="22"/>
          </p:nvPr>
        </p:nvSpPr>
        <p:spPr>
          <a:xfrm>
            <a:off x="23191" y="990601"/>
            <a:ext cx="3786810" cy="609600"/>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 Placeholder 2"/>
          <p:cNvSpPr>
            <a:spLocks noGrp="1"/>
          </p:cNvSpPr>
          <p:nvPr>
            <p:ph type="body" sz="quarter" idx="23"/>
          </p:nvPr>
        </p:nvSpPr>
        <p:spPr>
          <a:xfrm>
            <a:off x="36442" y="1905000"/>
            <a:ext cx="3773559" cy="914400"/>
          </a:xfrm>
          <a:prstGeom prst="rect">
            <a:avLst/>
          </a:prstGeom>
        </p:spPr>
        <p:txBody>
          <a:bodyPr/>
          <a:lstStyle>
            <a:lvl1pPr marL="0" indent="0">
              <a:buNone/>
              <a:defRPr sz="2800" b="1"/>
            </a:lvl1pPr>
          </a:lstStyle>
          <a:p>
            <a:pPr lvl="0"/>
            <a:endParaRPr lang="en-US" dirty="0"/>
          </a:p>
        </p:txBody>
      </p:sp>
      <p:sp>
        <p:nvSpPr>
          <p:cNvPr id="3" name="Text Placeholder 2"/>
          <p:cNvSpPr>
            <a:spLocks noGrp="1"/>
          </p:cNvSpPr>
          <p:nvPr>
            <p:ph type="body" sz="quarter" idx="24"/>
          </p:nvPr>
        </p:nvSpPr>
        <p:spPr>
          <a:xfrm>
            <a:off x="4343400" y="678875"/>
            <a:ext cx="4419600" cy="159325"/>
          </a:xfrm>
          <a:prstGeom prst="rect">
            <a:avLst/>
          </a:prstGeom>
        </p:spPr>
        <p:txBody>
          <a:bodyPr/>
          <a:lstStyle>
            <a:lvl1pPr marL="0" indent="0">
              <a:buFontTx/>
              <a:buNone/>
              <a:defRPr sz="700"/>
            </a:lvl1pPr>
            <a:lvl2pPr marL="457200" indent="0">
              <a:buFontTx/>
              <a:buNone/>
              <a:defRPr sz="700"/>
            </a:lvl2pPr>
            <a:lvl3pPr marL="914400" indent="0">
              <a:buFontTx/>
              <a:buNone/>
              <a:defRPr sz="700"/>
            </a:lvl3pPr>
            <a:lvl4pPr marL="1371600" indent="0">
              <a:buFontTx/>
              <a:buNone/>
              <a:defRPr sz="700"/>
            </a:lvl4pPr>
            <a:lvl5pPr marL="1828800" indent="0">
              <a:buFontTx/>
              <a:buNone/>
              <a:defRPr sz="700"/>
            </a:lvl5pPr>
          </a:lstStyle>
          <a:p>
            <a:pPr lvl="0"/>
            <a:r>
              <a:rPr lang="en-US" dirty="0"/>
              <a:t>Click to</a:t>
            </a:r>
          </a:p>
        </p:txBody>
      </p:sp>
      <p:sp>
        <p:nvSpPr>
          <p:cNvPr id="5" name="Text Placeholder 4"/>
          <p:cNvSpPr>
            <a:spLocks noGrp="1"/>
          </p:cNvSpPr>
          <p:nvPr>
            <p:ph type="body" sz="quarter" idx="25"/>
          </p:nvPr>
        </p:nvSpPr>
        <p:spPr>
          <a:xfrm>
            <a:off x="609600" y="5943600"/>
            <a:ext cx="6629400" cy="5334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a:t>
            </a:r>
          </a:p>
        </p:txBody>
      </p:sp>
    </p:spTree>
    <p:extLst>
      <p:ext uri="{BB962C8B-B14F-4D97-AF65-F5344CB8AC3E}">
        <p14:creationId xmlns:p14="http://schemas.microsoft.com/office/powerpoint/2010/main" val="8943718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1.t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7" name="TextBox 6"/>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E7072"/>
              </a:solidFill>
            </a:endParaRPr>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TextBox 3"/>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69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6" r:id="rId2"/>
    <p:sldLayoutId id="2147483705" r:id="rId3"/>
    <p:sldLayoutId id="2147483704" r:id="rId4"/>
    <p:sldLayoutId id="2147483700" r:id="rId5"/>
    <p:sldLayoutId id="2147483707" r:id="rId6"/>
    <p:sldLayoutId id="2147483702" r:id="rId7"/>
    <p:sldLayoutId id="2147483701"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11.png"/><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image" Target="../media/image460.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490.pn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238500" y="990600"/>
            <a:ext cx="2667000" cy="658616"/>
          </a:xfrm>
        </p:spPr>
        <p:txBody>
          <a:bodyPr/>
          <a:lstStyle/>
          <a:p>
            <a:r>
              <a:rPr lang="en-US" dirty="0">
                <a:solidFill>
                  <a:schemeClr val="accent1">
                    <a:lumMod val="75000"/>
                  </a:schemeClr>
                </a:solidFill>
              </a:rPr>
              <a:t>Chemistry</a:t>
            </a:r>
            <a:endParaRPr lang="en-US" dirty="0"/>
          </a:p>
        </p:txBody>
      </p:sp>
      <p:sp>
        <p:nvSpPr>
          <p:cNvPr id="17" name="Text Placeholder 16"/>
          <p:cNvSpPr>
            <a:spLocks noGrp="1"/>
          </p:cNvSpPr>
          <p:nvPr>
            <p:ph type="body" sz="quarter" idx="11"/>
          </p:nvPr>
        </p:nvSpPr>
        <p:spPr>
          <a:xfrm>
            <a:off x="3295650" y="1634792"/>
            <a:ext cx="2552700" cy="466054"/>
          </a:xfrm>
        </p:spPr>
        <p:txBody>
          <a:bodyPr/>
          <a:lstStyle/>
          <a:p>
            <a:pPr marL="0" indent="0" algn="ctr">
              <a:buNone/>
            </a:pPr>
            <a:r>
              <a:rPr lang="en-US" dirty="0">
                <a:solidFill>
                  <a:schemeClr val="accent1">
                    <a:lumMod val="75000"/>
                  </a:schemeClr>
                </a:solidFill>
                <a:latin typeface="+mn-lt"/>
              </a:rPr>
              <a:t>Fifth Edition</a:t>
            </a:r>
          </a:p>
        </p:txBody>
      </p:sp>
      <p:sp>
        <p:nvSpPr>
          <p:cNvPr id="14" name="Text Placeholder 13"/>
          <p:cNvSpPr>
            <a:spLocks noGrp="1"/>
          </p:cNvSpPr>
          <p:nvPr>
            <p:ph type="body" sz="quarter" idx="12"/>
          </p:nvPr>
        </p:nvSpPr>
        <p:spPr>
          <a:xfrm>
            <a:off x="2852625" y="2374124"/>
            <a:ext cx="3438751" cy="3645676"/>
          </a:xfrm>
        </p:spPr>
        <p:txBody>
          <a:bodyPr/>
          <a:lstStyle/>
          <a:p>
            <a:pPr marL="0" indent="0" algn="ctr">
              <a:spcBef>
                <a:spcPts val="0"/>
              </a:spcBef>
              <a:spcAft>
                <a:spcPts val="2800"/>
              </a:spcAft>
              <a:buNone/>
            </a:pPr>
            <a:r>
              <a:rPr lang="en-US" dirty="0">
                <a:solidFill>
                  <a:schemeClr val="accent1">
                    <a:lumMod val="75000"/>
                  </a:schemeClr>
                </a:solidFill>
                <a:latin typeface="+mn-lt"/>
              </a:rPr>
              <a:t>Julia Burdge</a:t>
            </a:r>
          </a:p>
          <a:p>
            <a:pPr marL="0" indent="0" algn="ctr">
              <a:spcBef>
                <a:spcPts val="0"/>
              </a:spcBef>
              <a:spcAft>
                <a:spcPts val="2800"/>
              </a:spcAft>
              <a:buNone/>
            </a:pPr>
            <a:r>
              <a:rPr lang="en-US" b="1" dirty="0">
                <a:solidFill>
                  <a:schemeClr val="accent1">
                    <a:lumMod val="75000"/>
                  </a:schemeClr>
                </a:solidFill>
                <a:latin typeface="+mn-lt"/>
              </a:rPr>
              <a:t>Lecture PowerPoints</a:t>
            </a:r>
          </a:p>
          <a:p>
            <a:pPr marL="0" indent="0" algn="ctr">
              <a:spcBef>
                <a:spcPts val="0"/>
              </a:spcBef>
              <a:spcAft>
                <a:spcPts val="2800"/>
              </a:spcAft>
              <a:buNone/>
            </a:pPr>
            <a:r>
              <a:rPr lang="en-US" dirty="0">
                <a:solidFill>
                  <a:schemeClr val="accent1">
                    <a:lumMod val="75000"/>
                  </a:schemeClr>
                </a:solidFill>
                <a:latin typeface="+mn-lt"/>
              </a:rPr>
              <a:t>Chapter 19</a:t>
            </a:r>
          </a:p>
          <a:p>
            <a:pPr marL="0" indent="0" algn="ctr">
              <a:spcBef>
                <a:spcPts val="0"/>
              </a:spcBef>
              <a:spcAft>
                <a:spcPts val="2800"/>
              </a:spcAft>
              <a:buNone/>
            </a:pPr>
            <a:r>
              <a:rPr lang="en-US" dirty="0">
                <a:latin typeface="+mn-lt"/>
              </a:rPr>
              <a:t>Electrochemistry</a:t>
            </a:r>
          </a:p>
        </p:txBody>
      </p:sp>
      <p:pic>
        <p:nvPicPr>
          <p:cNvPr id="20"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14"/>
          <p:cNvSpPr>
            <a:spLocks noGrp="1"/>
          </p:cNvSpPr>
          <p:nvPr>
            <p:ph type="body" sz="quarter" idx="14"/>
          </p:nvPr>
        </p:nvSpPr>
        <p:spPr>
          <a:xfrm>
            <a:off x="1028700" y="6566356"/>
            <a:ext cx="7239000" cy="1524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70675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8026"/>
            <a:ext cx="8650358" cy="609600"/>
          </a:xfrm>
        </p:spPr>
        <p:txBody>
          <a:bodyPr/>
          <a:lstStyle/>
          <a:p>
            <a:pPr marL="1257300" indent="-1257300">
              <a:tabLst>
                <a:tab pos="1543050" algn="l"/>
              </a:tabLst>
            </a:pPr>
            <a:r>
              <a:rPr lang="en-US" dirty="0">
                <a:solidFill>
                  <a:schemeClr val="bg1"/>
                </a:solidFill>
              </a:rPr>
              <a:t>19.1	</a:t>
            </a:r>
            <a:r>
              <a:rPr lang="en-US" dirty="0"/>
              <a:t>Balancing Redox Reactions-7</a:t>
            </a:r>
          </a:p>
        </p:txBody>
      </p:sp>
      <p:sp>
        <p:nvSpPr>
          <p:cNvPr id="23" name="Text Placeholder 22"/>
          <p:cNvSpPr>
            <a:spLocks noGrp="1"/>
          </p:cNvSpPr>
          <p:nvPr>
            <p:ph type="body" sz="quarter" idx="22"/>
          </p:nvPr>
        </p:nvSpPr>
        <p:spPr>
          <a:xfrm>
            <a:off x="0" y="1092785"/>
            <a:ext cx="9120809" cy="496726"/>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4072"/>
                <a:ext cx="9107557" cy="2166443"/>
              </a:xfrm>
            </p:spPr>
            <p:txBody>
              <a:bodyPr/>
              <a:lstStyle/>
              <a:p>
                <a:pPr marL="514350" indent="-514350">
                  <a:spcAft>
                    <a:spcPts val="600"/>
                  </a:spcAft>
                  <a:buFont typeface="+mj-lt"/>
                  <a:buAutoNum type="arabicPeriod" startAt="5"/>
                </a:pPr>
                <a:r>
                  <a:rPr lang="en-US" dirty="0"/>
                  <a:t>Balance both half-reactions for charge by adding electrons. </a:t>
                </a:r>
              </a:p>
              <a:p>
                <a:pPr indent="1720850" defTabSz="812800">
                  <a:spcAft>
                    <a:spcPts val="6300"/>
                  </a:spcAft>
                </a:pPr>
                <a:r>
                  <a:rPr lang="en-US" i="1" dirty="0"/>
                  <a:t>Oxidation:</a:t>
                </a:r>
                <a:r>
                  <a:rPr lang="en-US" sz="2400" i="1" dirty="0"/>
                  <a:t>		</a:t>
                </a:r>
                <a14:m>
                  <m:oMath xmlns:m="http://schemas.openxmlformats.org/officeDocument/2006/math">
                    <m:limLow>
                      <m:limLowPr>
                        <m:ctrlPr>
                          <a:rPr lang="en-US" i="1" smtClean="0">
                            <a:latin typeface="Cambria Math" panose="02040503050406030204" pitchFamily="18" charset="0"/>
                          </a:rPr>
                        </m:ctrlPr>
                      </m:limLowPr>
                      <m:e>
                        <m:groupChr>
                          <m:groupChrPr>
                            <m:chr m:val="⏟"/>
                            <m:ctrlPr>
                              <a:rPr lang="en-US" i="1" smtClean="0">
                                <a:latin typeface="Cambria Math" panose="02040503050406030204" pitchFamily="18" charset="0"/>
                              </a:rPr>
                            </m:ctrlPr>
                          </m:groupChrPr>
                          <m:e>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Fe</m:t>
                                </m:r>
                              </m:e>
                              <m:sup>
                                <m:r>
                                  <a:rPr lang="en-US" b="0" i="0" smtClean="0">
                                    <a:latin typeface="Cambria Math" panose="02040503050406030204" pitchFamily="18" charset="0"/>
                                  </a:rPr>
                                  <m:t>2+</m:t>
                                </m:r>
                              </m:sup>
                            </m:sSup>
                          </m:e>
                        </m:groupChr>
                      </m:e>
                      <m:lim>
                        <m:r>
                          <a:rPr lang="en-US" b="0" i="0" smtClean="0">
                            <a:latin typeface="Cambria Math" panose="02040503050406030204" pitchFamily="18" charset="0"/>
                          </a:rPr>
                          <m:t>+2</m:t>
                        </m:r>
                      </m:lim>
                    </m:limLow>
                    <m:r>
                      <a:rPr lang="en-US" i="0" smtClean="0">
                        <a:latin typeface="Cambria Math" panose="02040503050406030204" pitchFamily="18" charset="0"/>
                        <a:ea typeface="Cambria Math" panose="02040503050406030204" pitchFamily="18" charset="0"/>
                      </a:rPr>
                      <m:t>⟶</m:t>
                    </m:r>
                    <m:limLow>
                      <m:limLowPr>
                        <m:ctrlPr>
                          <a:rPr lang="en-US" i="1" smtClean="0">
                            <a:latin typeface="Cambria Math" panose="02040503050406030204" pitchFamily="18" charset="0"/>
                            <a:ea typeface="Cambria Math" panose="02040503050406030204" pitchFamily="18" charset="0"/>
                          </a:rPr>
                        </m:ctrlPr>
                      </m:limLowPr>
                      <m:e>
                        <m:groupChr>
                          <m:groupChrPr>
                            <m:chr m:val="⏟"/>
                            <m:ctrlPr>
                              <a:rPr lang="en-US" i="1" smtClean="0">
                                <a:latin typeface="Cambria Math" panose="02040503050406030204" pitchFamily="18" charset="0"/>
                                <a:ea typeface="Cambria Math" panose="02040503050406030204" pitchFamily="18" charset="0"/>
                              </a:rPr>
                            </m:ctrlPr>
                          </m:groupChr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Fe</m:t>
                                </m:r>
                              </m:e>
                              <m:sup>
                                <m:r>
                                  <a:rPr lang="en-US" b="0" i="0" smtClean="0">
                                    <a:latin typeface="Cambria Math" panose="02040503050406030204" pitchFamily="18" charset="0"/>
                                    <a:ea typeface="Cambria Math" panose="02040503050406030204" pitchFamily="18" charset="0"/>
                                  </a:rPr>
                                  <m:t>3+</m:t>
                                </m:r>
                              </m:sup>
                            </m:sSup>
                            <m:r>
                              <a:rPr lang="en-US" b="0" i="0" smtClean="0">
                                <a:latin typeface="Cambria Math" panose="02040503050406030204" pitchFamily="18" charset="0"/>
                                <a:ea typeface="Cambria Math" panose="02040503050406030204" pitchFamily="18" charset="0"/>
                              </a:rPr>
                              <m:t>+</m:t>
                            </m:r>
                            <m:sSup>
                              <m:sSupPr>
                                <m:ctrlPr>
                                  <a:rPr lang="en-US" b="0" i="1" smtClean="0">
                                    <a:solidFill>
                                      <a:srgbClr val="D60093"/>
                                    </a:solidFill>
                                    <a:latin typeface="Cambria Math" panose="02040503050406030204" pitchFamily="18" charset="0"/>
                                    <a:ea typeface="Cambria Math" panose="02040503050406030204" pitchFamily="18" charset="0"/>
                                  </a:rPr>
                                </m:ctrlPr>
                              </m:sSupPr>
                              <m:e>
                                <m:r>
                                  <a:rPr lang="en-US" b="0" i="1" smtClean="0">
                                    <a:solidFill>
                                      <a:srgbClr val="D60093"/>
                                    </a:solidFill>
                                    <a:latin typeface="Cambria Math" panose="02040503050406030204" pitchFamily="18" charset="0"/>
                                    <a:ea typeface="Cambria Math" panose="02040503050406030204" pitchFamily="18" charset="0"/>
                                  </a:rPr>
                                  <m:t>𝑒</m:t>
                                </m:r>
                              </m:e>
                              <m:sup>
                                <m:r>
                                  <a:rPr lang="en-US" b="0" i="1" smtClean="0">
                                    <a:solidFill>
                                      <a:srgbClr val="D60093"/>
                                    </a:solidFill>
                                    <a:latin typeface="Cambria Math" panose="02040503050406030204" pitchFamily="18" charset="0"/>
                                    <a:ea typeface="Cambria Math" panose="02040503050406030204" pitchFamily="18" charset="0"/>
                                  </a:rPr>
                                  <m:t>−</m:t>
                                </m:r>
                              </m:sup>
                            </m:sSup>
                          </m:e>
                        </m:groupChr>
                      </m:e>
                      <m:lim>
                        <m:r>
                          <a:rPr lang="en-US" b="0" i="0" smtClean="0">
                            <a:latin typeface="Cambria Math" panose="02040503050406030204" pitchFamily="18" charset="0"/>
                            <a:ea typeface="Cambria Math" panose="02040503050406030204" pitchFamily="18" charset="0"/>
                          </a:rPr>
                          <m:t>+2</m:t>
                        </m:r>
                      </m:lim>
                    </m:limLow>
                  </m:oMath>
                </a14:m>
                <a:endParaRPr lang="en-US" dirty="0">
                  <a:solidFill>
                    <a:prstClr val="black"/>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4072"/>
                <a:ext cx="9107557" cy="2166443"/>
              </a:xfrm>
              <a:blipFill rotWithShape="0">
                <a:blip r:embed="rId2"/>
                <a:stretch>
                  <a:fillRect l="-1406" t="-2809"/>
                </a:stretch>
              </a:blipFill>
            </p:spPr>
            <p:txBody>
              <a:bodyPr/>
              <a:lstStyle/>
              <a:p>
                <a:r>
                  <a:rPr lang="en-US">
                    <a:noFill/>
                  </a:rPr>
                  <a:t> </a:t>
                </a:r>
              </a:p>
            </p:txBody>
          </p:sp>
        </mc:Fallback>
      </mc:AlternateContent>
      <p:sp>
        <p:nvSpPr>
          <p:cNvPr id="30" name="Text Placeholder 29"/>
          <p:cNvSpPr>
            <a:spLocks noGrp="1"/>
          </p:cNvSpPr>
          <p:nvPr>
            <p:ph type="body" sz="quarter" idx="24"/>
          </p:nvPr>
        </p:nvSpPr>
        <p:spPr>
          <a:xfrm>
            <a:off x="1676400" y="3048000"/>
            <a:ext cx="2087479" cy="457200"/>
          </a:xfrm>
        </p:spPr>
        <p:txBody>
          <a:bodyPr/>
          <a:lstStyle/>
          <a:p>
            <a:r>
              <a:rPr lang="en-US" i="1" dirty="0"/>
              <a:t>Total charge:</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25"/>
              </p:nvPr>
            </p:nvSpPr>
            <p:spPr>
              <a:xfrm>
                <a:off x="584" y="4366415"/>
                <a:ext cx="9107557" cy="1143000"/>
              </a:xfrm>
            </p:spPr>
            <p:txBody>
              <a:bodyPr/>
              <a:lstStyle/>
              <a:p>
                <a:r>
                  <a:rPr lang="en-US" i="1" dirty="0">
                    <a:solidFill>
                      <a:prstClr val="black"/>
                    </a:solidFill>
                  </a:rPr>
                  <a:t>Reduction:</a:t>
                </a:r>
                <a:r>
                  <a:rPr lang="en-US" sz="2400" i="1" dirty="0">
                    <a:solidFill>
                      <a:prstClr val="black"/>
                    </a:solidFill>
                  </a:rPr>
                  <a:t>	</a:t>
                </a:r>
                <a14:m>
                  <m:oMath xmlns:m="http://schemas.openxmlformats.org/officeDocument/2006/math">
                    <m:limLow>
                      <m:limLowPr>
                        <m:ctrlPr>
                          <a:rPr lang="en-US" i="1">
                            <a:latin typeface="Cambria Math" panose="02040503050406030204" pitchFamily="18" charset="0"/>
                          </a:rPr>
                        </m:ctrlPr>
                      </m:limLowPr>
                      <m:e>
                        <m:groupChr>
                          <m:groupChrPr>
                            <m:chr m:val="⏟"/>
                            <m:ctrlPr>
                              <a:rPr lang="en-US" i="1">
                                <a:latin typeface="Cambria Math" panose="02040503050406030204" pitchFamily="18" charset="0"/>
                              </a:rPr>
                            </m:ctrlPr>
                          </m:groupChrPr>
                          <m:e>
                            <m:sSup>
                              <m:sSupPr>
                                <m:ctrlPr>
                                  <a:rPr lang="en-US" i="1">
                                    <a:solidFill>
                                      <a:srgbClr val="D60093"/>
                                    </a:solidFill>
                                    <a:latin typeface="Cambria Math" panose="02040503050406030204" pitchFamily="18" charset="0"/>
                                  </a:rPr>
                                </m:ctrlPr>
                              </m:sSupPr>
                              <m:e>
                                <m:r>
                                  <a:rPr lang="en-US" i="1">
                                    <a:solidFill>
                                      <a:srgbClr val="D60093"/>
                                    </a:solidFill>
                                    <a:latin typeface="Cambria Math" panose="02040503050406030204" pitchFamily="18" charset="0"/>
                                  </a:rPr>
                                  <m:t>6</m:t>
                                </m:r>
                                <m:r>
                                  <a:rPr lang="en-US" i="1">
                                    <a:solidFill>
                                      <a:srgbClr val="D60093"/>
                                    </a:solidFill>
                                    <a:latin typeface="Cambria Math" panose="02040503050406030204" pitchFamily="18" charset="0"/>
                                  </a:rPr>
                                  <m:t>𝑒</m:t>
                                </m:r>
                              </m:e>
                              <m:sup>
                                <m:r>
                                  <a:rPr lang="en-US" i="1">
                                    <a:solidFill>
                                      <a:srgbClr val="D60093"/>
                                    </a:solidFill>
                                    <a:latin typeface="Cambria Math" panose="02040503050406030204" pitchFamily="18" charset="0"/>
                                  </a:rPr>
                                  <m:t>−</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14</m:t>
                                </m:r>
                                <m:r>
                                  <m:rPr>
                                    <m:sty m:val="p"/>
                                  </m:rPr>
                                  <a:rPr lang="en-US">
                                    <a:latin typeface="Cambria Math" panose="02040503050406030204" pitchFamily="18" charset="0"/>
                                  </a:rPr>
                                  <m:t>H</m:t>
                                </m:r>
                              </m:e>
                              <m:sup>
                                <m:r>
                                  <a:rPr lang="en-US" i="1">
                                    <a:latin typeface="Cambria Math" panose="02040503050406030204" pitchFamily="18" charset="0"/>
                                  </a:rPr>
                                  <m:t>+</m:t>
                                </m:r>
                              </m:sup>
                            </m:sSup>
                            <m:r>
                              <a:rPr lang="en-US" i="1">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Cr</m:t>
                                </m:r>
                              </m:e>
                              <m:sub>
                                <m:r>
                                  <a:rPr lang="en-US">
                                    <a:latin typeface="Cambria Math" panose="02040503050406030204" pitchFamily="18" charset="0"/>
                                  </a:rPr>
                                  <m:t>2</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i="1">
                                    <a:latin typeface="Cambria Math" panose="02040503050406030204" pitchFamily="18" charset="0"/>
                                  </a:rPr>
                                  <m:t>7</m:t>
                                </m:r>
                              </m:sub>
                              <m:sup>
                                <m:r>
                                  <a:rPr lang="en-US" i="1">
                                    <a:latin typeface="Cambria Math" panose="02040503050406030204" pitchFamily="18" charset="0"/>
                                  </a:rPr>
                                  <m:t>2−</m:t>
                                </m:r>
                              </m:sup>
                            </m:sSubSup>
                          </m:e>
                        </m:groupChr>
                      </m:e>
                      <m:lim>
                        <m:r>
                          <a:rPr lang="en-US">
                            <a:latin typeface="Cambria Math" panose="02040503050406030204" pitchFamily="18" charset="0"/>
                          </a:rPr>
                          <m:t>+</m:t>
                        </m:r>
                        <m:r>
                          <a:rPr lang="en-US" i="1">
                            <a:latin typeface="Cambria Math" panose="02040503050406030204" pitchFamily="18" charset="0"/>
                          </a:rPr>
                          <m:t>6</m:t>
                        </m:r>
                      </m:lim>
                    </m:limLow>
                    <m:r>
                      <a:rPr lang="en-US">
                        <a:latin typeface="Cambria Math" panose="02040503050406030204" pitchFamily="18" charset="0"/>
                        <a:ea typeface="Cambria Math" panose="02040503050406030204" pitchFamily="18" charset="0"/>
                      </a:rPr>
                      <m:t>⟶</m:t>
                    </m:r>
                    <m:limLow>
                      <m:limLowPr>
                        <m:ctrlPr>
                          <a:rPr lang="en-US" i="1">
                            <a:latin typeface="Cambria Math" panose="02040503050406030204" pitchFamily="18" charset="0"/>
                            <a:ea typeface="Cambria Math" panose="02040503050406030204" pitchFamily="18" charset="0"/>
                          </a:rPr>
                        </m:ctrlPr>
                      </m:limLowPr>
                      <m:e>
                        <m:groupChr>
                          <m:groupChrPr>
                            <m:chr m:val="⏟"/>
                            <m:ctrlPr>
                              <a:rPr lang="en-US" i="1">
                                <a:latin typeface="Cambria Math" panose="02040503050406030204" pitchFamily="18" charset="0"/>
                                <a:ea typeface="Cambria Math" panose="02040503050406030204" pitchFamily="18" charset="0"/>
                              </a:rPr>
                            </m:ctrlPr>
                          </m:groupChrPr>
                          <m:e>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Cr</m:t>
                                </m:r>
                              </m:e>
                              <m:sup>
                                <m:r>
                                  <a:rPr lang="en-US">
                                    <a:latin typeface="Cambria Math" panose="02040503050406030204" pitchFamily="18" charset="0"/>
                                    <a:ea typeface="Cambria Math" panose="02040503050406030204" pitchFamily="18" charset="0"/>
                                  </a:rPr>
                                  <m:t>3+</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7</m:t>
                                </m:r>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e>
                        </m:groupChr>
                      </m:e>
                      <m:lim>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6</m:t>
                        </m:r>
                      </m:lim>
                    </m:limLow>
                  </m:oMath>
                </a14:m>
                <a:endParaRPr lang="en-US"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25"/>
              </p:nvPr>
            </p:nvSpPr>
            <p:spPr>
              <a:xfrm>
                <a:off x="584" y="4366415"/>
                <a:ext cx="9107557" cy="1143000"/>
              </a:xfrm>
              <a:blipFill rotWithShape="0">
                <a:blip r:embed="rId3"/>
                <a:stretch>
                  <a:fillRect l="-1339" t="-3191"/>
                </a:stretch>
              </a:blipFill>
            </p:spPr>
            <p:txBody>
              <a:bodyPr/>
              <a:lstStyle/>
              <a:p>
                <a:r>
                  <a:rPr lang="en-US">
                    <a:noFill/>
                  </a:rPr>
                  <a:t> </a:t>
                </a:r>
              </a:p>
            </p:txBody>
          </p:sp>
        </mc:Fallback>
      </mc:AlternateContent>
      <p:sp>
        <p:nvSpPr>
          <p:cNvPr id="3" name="Text Placeholder 2"/>
          <p:cNvSpPr>
            <a:spLocks noGrp="1"/>
          </p:cNvSpPr>
          <p:nvPr>
            <p:ph type="body" sz="quarter" idx="26"/>
          </p:nvPr>
        </p:nvSpPr>
        <p:spPr>
          <a:xfrm>
            <a:off x="5261" y="4757243"/>
            <a:ext cx="2057400" cy="500557"/>
          </a:xfrm>
        </p:spPr>
        <p:txBody>
          <a:bodyPr/>
          <a:lstStyle/>
          <a:p>
            <a:r>
              <a:rPr lang="en-US" i="1" dirty="0"/>
              <a:t>Total charge:</a:t>
            </a:r>
          </a:p>
        </p:txBody>
      </p:sp>
    </p:spTree>
    <p:extLst>
      <p:ext uri="{BB962C8B-B14F-4D97-AF65-F5344CB8AC3E}">
        <p14:creationId xmlns:p14="http://schemas.microsoft.com/office/powerpoint/2010/main" val="366285059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19.7</a:t>
            </a:r>
            <a:r>
              <a:rPr lang="en-US" dirty="0"/>
              <a:t>	Electrolysis-4 - Appendix</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Water</a:t>
            </a:r>
          </a:p>
        </p:txBody>
      </p:sp>
      <p:pic>
        <p:nvPicPr>
          <p:cNvPr id="14" name="Picture 13" descr="An apparatus for small scale electrolysis of water can be made with a battery connected to an anode and a cathode in dilute H2SO4 solution. The volume of hydrogen gas generated at the cathode is twice that of oxygen gas generated at the anod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177" y="1583196"/>
            <a:ext cx="6063646" cy="4665204"/>
          </a:xfrm>
          <a:prstGeom prst="rect">
            <a:avLst/>
          </a:prstGeom>
        </p:spPr>
      </p:pic>
    </p:spTree>
    <p:extLst>
      <p:ext uri="{BB962C8B-B14F-4D97-AF65-F5344CB8AC3E}">
        <p14:creationId xmlns:p14="http://schemas.microsoft.com/office/powerpoint/2010/main" val="37138854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Electrolysis-11 - Appendix</a:t>
            </a:r>
          </a:p>
        </p:txBody>
      </p:sp>
      <p:sp>
        <p:nvSpPr>
          <p:cNvPr id="18" name="Text Placeholder 17"/>
          <p:cNvSpPr>
            <a:spLocks noGrp="1"/>
          </p:cNvSpPr>
          <p:nvPr>
            <p:ph type="body" sz="quarter" idx="22"/>
          </p:nvPr>
        </p:nvSpPr>
        <p:spPr>
          <a:xfrm>
            <a:off x="0" y="1094508"/>
            <a:ext cx="9120809" cy="554183"/>
          </a:xfrm>
        </p:spPr>
        <p:txBody>
          <a:bodyPr/>
          <a:lstStyle/>
          <a:p>
            <a:r>
              <a:rPr lang="en-US" dirty="0"/>
              <a:t>Quantitative Applications of Electrolysis</a:t>
            </a:r>
          </a:p>
        </p:txBody>
      </p:sp>
      <p:sp>
        <p:nvSpPr>
          <p:cNvPr id="17" name="Text Placeholder 16"/>
          <p:cNvSpPr>
            <a:spLocks noGrp="1"/>
          </p:cNvSpPr>
          <p:nvPr>
            <p:ph type="body" sz="quarter" idx="23"/>
          </p:nvPr>
        </p:nvSpPr>
        <p:spPr>
          <a:xfrm>
            <a:off x="0" y="1647646"/>
            <a:ext cx="6954079" cy="4219754"/>
          </a:xfrm>
        </p:spPr>
        <p:txBody>
          <a:bodyPr/>
          <a:lstStyle/>
          <a:p>
            <a:pPr>
              <a:spcBef>
                <a:spcPts val="0"/>
              </a:spcBef>
              <a:spcAft>
                <a:spcPts val="3400"/>
              </a:spcAft>
            </a:pPr>
            <a:r>
              <a:rPr lang="en-US" dirty="0"/>
              <a:t>If we know the current and how long it is applied, we can calculate the charge. </a:t>
            </a:r>
          </a:p>
          <a:p>
            <a:pPr>
              <a:spcBef>
                <a:spcPts val="0"/>
              </a:spcBef>
              <a:spcAft>
                <a:spcPts val="3300"/>
              </a:spcAft>
            </a:pPr>
            <a:r>
              <a:rPr lang="en-US" dirty="0"/>
              <a:t>Knowing the charge enables us to determine the number of moles of electrons. </a:t>
            </a:r>
          </a:p>
          <a:p>
            <a:pPr>
              <a:spcBef>
                <a:spcPts val="0"/>
              </a:spcBef>
              <a:spcAft>
                <a:spcPts val="2800"/>
              </a:spcAft>
            </a:pPr>
            <a:r>
              <a:rPr lang="en-US" dirty="0"/>
              <a:t>And knowing the number of moles of electrons allows us to use stoichiometry to determine the number of moles of product. </a:t>
            </a:r>
          </a:p>
        </p:txBody>
      </p:sp>
      <p:pic>
        <p:nvPicPr>
          <p:cNvPr id="14" name="Picture 13" descr="In an electrolysis experiement, if we know the current (in amperes) and how long it is applied (in seconds), we can calculate the charge (in coulombs). Knowing the charge enables us to determine the number of moles of electrons. And knowing the number of moles of electrons allows us to use stoichiometry to determine the number of moles of produc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3542" y="110116"/>
            <a:ext cx="1910458" cy="6309345"/>
          </a:xfrm>
          <a:prstGeom prst="rect">
            <a:avLst/>
          </a:prstGeom>
        </p:spPr>
      </p:pic>
    </p:spTree>
    <p:extLst>
      <p:ext uri="{BB962C8B-B14F-4D97-AF65-F5344CB8AC3E}">
        <p14:creationId xmlns:p14="http://schemas.microsoft.com/office/powerpoint/2010/main" val="291342617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19.8</a:t>
            </a:r>
            <a:r>
              <a:rPr lang="en-US" dirty="0"/>
              <a:t>	</a:t>
            </a:r>
            <a:r>
              <a:rPr lang="en-US" dirty="0">
                <a:latin typeface="Calibri"/>
              </a:rPr>
              <a:t>Corrosion-</a:t>
            </a:r>
            <a:r>
              <a:rPr lang="en-US" dirty="0"/>
              <a:t>3 - Appendix</a:t>
            </a:r>
          </a:p>
        </p:txBody>
      </p:sp>
      <p:sp>
        <p:nvSpPr>
          <p:cNvPr id="16" name="Text Placeholder 15"/>
          <p:cNvSpPr>
            <a:spLocks noGrp="1"/>
          </p:cNvSpPr>
          <p:nvPr>
            <p:ph type="body" sz="quarter" idx="22"/>
          </p:nvPr>
        </p:nvSpPr>
        <p:spPr>
          <a:xfrm>
            <a:off x="0" y="1092909"/>
            <a:ext cx="9120809" cy="557381"/>
          </a:xfrm>
        </p:spPr>
        <p:txBody>
          <a:bodyPr/>
          <a:lstStyle/>
          <a:p>
            <a:r>
              <a:rPr lang="en-US" dirty="0">
                <a:latin typeface="Calibri"/>
              </a:rPr>
              <a:t>Corrosion</a:t>
            </a:r>
          </a:p>
        </p:txBody>
      </p:sp>
      <p:pic>
        <p:nvPicPr>
          <p:cNvPr id="14" name="Picture 13" descr="Rust formation is an electrochemical process. H+ ions are supplied by H2CO3, which forms when CO2 from air dissolves in water. O2 can react with H+ to create H2O at the cathode. Iron dissolves in water at the anode to form Fe2+ or Fe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278" y="1636166"/>
            <a:ext cx="7949443" cy="4231234"/>
          </a:xfrm>
          <a:prstGeom prst="rect">
            <a:avLst/>
          </a:prstGeom>
        </p:spPr>
      </p:pic>
    </p:spTree>
    <p:extLst>
      <p:ext uri="{BB962C8B-B14F-4D97-AF65-F5344CB8AC3E}">
        <p14:creationId xmlns:p14="http://schemas.microsoft.com/office/powerpoint/2010/main" val="2173365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096250" cy="609600"/>
          </a:xfrm>
        </p:spPr>
        <p:txBody>
          <a:bodyPr/>
          <a:lstStyle/>
          <a:p>
            <a:pPr marL="1257300" indent="-1257300" defTabSz="1485900"/>
            <a:r>
              <a:rPr lang="en-US" dirty="0">
                <a:solidFill>
                  <a:schemeClr val="bg1"/>
                </a:solidFill>
              </a:rPr>
              <a:t>19.1	</a:t>
            </a:r>
            <a:r>
              <a:rPr lang="en-US" dirty="0"/>
              <a:t>Balancing Redox Reactions-8</a:t>
            </a:r>
          </a:p>
        </p:txBody>
      </p:sp>
      <p:sp>
        <p:nvSpPr>
          <p:cNvPr id="23" name="Text Placeholder 22"/>
          <p:cNvSpPr>
            <a:spLocks noGrp="1"/>
          </p:cNvSpPr>
          <p:nvPr>
            <p:ph type="body" sz="quarter" idx="22"/>
          </p:nvPr>
        </p:nvSpPr>
        <p:spPr>
          <a:xfrm>
            <a:off x="0" y="1096386"/>
            <a:ext cx="9120809" cy="580014"/>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0193"/>
                <a:ext cx="8995714" cy="3998614"/>
              </a:xfrm>
            </p:spPr>
            <p:txBody>
              <a:bodyPr/>
              <a:lstStyle/>
              <a:p>
                <a:pPr marL="514350" indent="-514350">
                  <a:spcAft>
                    <a:spcPts val="1800"/>
                  </a:spcAft>
                  <a:buFont typeface="+mj-lt"/>
                  <a:buAutoNum type="arabicPeriod" startAt="6"/>
                </a:pPr>
                <a:r>
                  <a:rPr lang="en-US" dirty="0"/>
                  <a:t>Multiply one or both of the half-reactions by the number(s) required to make the number of electrons the same in both. </a:t>
                </a:r>
              </a:p>
              <a:p>
                <a:pPr indent="114300" defTabSz="893763">
                  <a:spcAft>
                    <a:spcPts val="1200"/>
                  </a:spcAft>
                </a:pPr>
                <a:r>
                  <a:rPr lang="en-US" i="1" dirty="0"/>
                  <a:t>Oxidation:				</a:t>
                </a:r>
                <a14:m>
                  <m:oMath xmlns:m="http://schemas.openxmlformats.org/officeDocument/2006/math">
                    <m:r>
                      <a:rPr lang="en-US" b="0" i="1" smtClean="0">
                        <a:solidFill>
                          <a:srgbClr val="C90077"/>
                        </a:solidFill>
                        <a:latin typeface="Cambria Math" panose="02040503050406030204" pitchFamily="18" charset="0"/>
                      </a:rPr>
                      <m:t>6</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nor/>
                              </m:rPr>
                              <a:rPr lang="en-US" b="0" i="0" smtClean="0">
                                <a:latin typeface="Cambria Math" panose="02040503050406030204" pitchFamily="18" charset="0"/>
                              </a:rPr>
                              <m:t>Fe</m:t>
                            </m:r>
                          </m:e>
                          <m:sup>
                            <m:r>
                              <a:rPr lang="en-US" b="0" i="1" smtClean="0">
                                <a:latin typeface="Cambria Math" panose="02040503050406030204" pitchFamily="18" charset="0"/>
                              </a:rPr>
                              <m:t>2</m:t>
                            </m:r>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m:rPr>
                                <m:nor/>
                              </m:rPr>
                              <a:rPr lang="en-US">
                                <a:latin typeface="Cambria Math" panose="02040503050406030204" pitchFamily="18" charset="0"/>
                              </a:rPr>
                              <m:t>Fe</m:t>
                            </m:r>
                          </m:e>
                          <m:sup>
                            <m:r>
                              <a:rPr lang="en-US" b="0" i="1" smtClean="0">
                                <a:latin typeface="Cambria Math" panose="02040503050406030204" pitchFamily="18" charset="0"/>
                              </a:rPr>
                              <m:t>3</m:t>
                            </m:r>
                            <m:r>
                              <a:rPr lang="en-US" i="1">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𝑒</m:t>
                            </m:r>
                          </m:e>
                          <m:sup>
                            <m:r>
                              <a:rPr lang="en-US" i="1" smtClean="0">
                                <a:latin typeface="Cambria Math" panose="02040503050406030204" pitchFamily="18" charset="0"/>
                                <a:ea typeface="Cambria Math" panose="02040503050406030204" pitchFamily="18" charset="0"/>
                              </a:rPr>
                              <m:t>−</m:t>
                            </m:r>
                          </m:sup>
                        </m:sSup>
                      </m:e>
                    </m:d>
                  </m:oMath>
                </a14:m>
                <a:endParaRPr lang="en-US" i="1" dirty="0"/>
              </a:p>
              <a:p>
                <a:pPr defTabSz="925513">
                  <a:spcAft>
                    <a:spcPts val="1000"/>
                  </a:spcAft>
                </a:pPr>
                <a:r>
                  <a:rPr lang="en-US" b="0" dirty="0"/>
                  <a:t>					</a:t>
                </a:r>
                <a14:m>
                  <m:oMath xmlns:m="http://schemas.openxmlformats.org/officeDocument/2006/math">
                    <m:r>
                      <a:rPr lang="en-US" b="0" i="1" smtClean="0">
                        <a:latin typeface="Cambria Math" panose="02040503050406030204" pitchFamily="18" charset="0"/>
                      </a:rPr>
                      <m:t>6</m:t>
                    </m:r>
                    <m:sSup>
                      <m:sSupPr>
                        <m:ctrlPr>
                          <a:rPr lang="en-US" i="1">
                            <a:latin typeface="Cambria Math" panose="02040503050406030204" pitchFamily="18" charset="0"/>
                          </a:rPr>
                        </m:ctrlPr>
                      </m:sSupPr>
                      <m:e>
                        <m:r>
                          <m:rPr>
                            <m:nor/>
                          </m:rPr>
                          <a:rPr lang="en-US">
                            <a:latin typeface="Cambria Math" panose="02040503050406030204" pitchFamily="18" charset="0"/>
                          </a:rPr>
                          <m:t>Fe</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6</m:t>
                        </m:r>
                        <m:r>
                          <m:rPr>
                            <m:nor/>
                          </m:rPr>
                          <a:rPr lang="en-US">
                            <a:latin typeface="Cambria Math" panose="02040503050406030204" pitchFamily="18" charset="0"/>
                          </a:rPr>
                          <m:t>Fe</m:t>
                        </m:r>
                      </m:e>
                      <m:sup>
                        <m:r>
                          <a:rPr lang="en-US" i="1">
                            <a:latin typeface="Cambria Math" panose="02040503050406030204" pitchFamily="18" charset="0"/>
                          </a:rPr>
                          <m:t>3</m:t>
                        </m:r>
                        <m:r>
                          <a:rPr lang="en-US" i="1">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oMath>
                </a14:m>
                <a:endParaRPr lang="en-US" i="1" dirty="0"/>
              </a:p>
              <a:p>
                <a:pPr marL="2635250" indent="-2501900">
                  <a:tabLst>
                    <a:tab pos="2917825" algn="l"/>
                  </a:tabLst>
                </a:pPr>
                <a:r>
                  <a:rPr lang="en-US" i="1" dirty="0"/>
                  <a:t>Reduction: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m:t>
                    </m:r>
                    <m:sSup>
                      <m:sSupPr>
                        <m:ctrlPr>
                          <a:rPr lang="en-US" b="0" i="1" smtClean="0">
                            <a:latin typeface="Cambria Math" panose="02040503050406030204" pitchFamily="18" charset="0"/>
                            <a:ea typeface="Cambria Math" panose="02040503050406030204" pitchFamily="18" charset="0"/>
                          </a:rPr>
                        </m:ctrlPr>
                      </m:sSupPr>
                      <m:e>
                        <m:r>
                          <m:rPr>
                            <m:nor/>
                          </m:rPr>
                          <a:rPr lang="en-US" b="0" i="0"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nor/>
                          </m:rPr>
                          <a:rPr lang="en-US" b="0" i="0" smtClean="0">
                            <a:latin typeface="Cambria Math" panose="02040503050406030204" pitchFamily="18" charset="0"/>
                            <a:ea typeface="Cambria Math" panose="02040503050406030204" pitchFamily="18" charset="0"/>
                          </a:rPr>
                          <m:t>Cr</m:t>
                        </m:r>
                      </m:e>
                      <m:sub>
                        <m:r>
                          <a:rPr lang="en-US" b="0" i="1" smtClean="0">
                            <a:latin typeface="Cambria Math" panose="02040503050406030204" pitchFamily="18" charset="0"/>
                            <a:ea typeface="Cambria Math" panose="02040503050406030204" pitchFamily="18" charset="0"/>
                          </a:rPr>
                          <m:t>2</m:t>
                        </m:r>
                      </m:sub>
                    </m:sSub>
                    <m:sSubSup>
                      <m:sSubSupPr>
                        <m:ctrlPr>
                          <a:rPr lang="en-US" b="0" i="1" smtClean="0">
                            <a:latin typeface="Cambria Math" panose="02040503050406030204" pitchFamily="18" charset="0"/>
                            <a:ea typeface="Cambria Math" panose="02040503050406030204" pitchFamily="18" charset="0"/>
                          </a:rPr>
                        </m:ctrlPr>
                      </m:sSubSupPr>
                      <m:e>
                        <m:r>
                          <m:rPr>
                            <m:nor/>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7</m:t>
                        </m:r>
                      </m:sub>
                      <m:sup>
                        <m:r>
                          <a:rPr lang="en-US" b="0" i="1" smtClean="0">
                            <a:latin typeface="Cambria Math" panose="02040503050406030204" pitchFamily="18" charset="0"/>
                            <a:ea typeface="Cambria Math" panose="02040503050406030204" pitchFamily="18" charset="0"/>
                          </a:rPr>
                          <m:t>2−</m:t>
                        </m:r>
                      </m:sup>
                    </m:sSub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p>
                      <m:sSupPr>
                        <m:ctrlPr>
                          <a:rPr lang="en-US" b="0" i="1" smtClean="0">
                            <a:latin typeface="Cambria Math" panose="02040503050406030204" pitchFamily="18" charset="0"/>
                            <a:ea typeface="Cambria Math" panose="02040503050406030204" pitchFamily="18" charset="0"/>
                          </a:rPr>
                        </m:ctrlPr>
                      </m:sSupPr>
                      <m:e>
                        <m:r>
                          <m:rPr>
                            <m:nor/>
                          </m:rPr>
                          <a:rPr lang="en-US" b="0" i="0" smtClean="0">
                            <a:latin typeface="Cambria Math" panose="02040503050406030204" pitchFamily="18" charset="0"/>
                            <a:ea typeface="Cambria Math" panose="02040503050406030204" pitchFamily="18" charset="0"/>
                          </a:rPr>
                          <m:t>Cr</m:t>
                        </m:r>
                      </m:e>
                      <m:sup>
                        <m:r>
                          <a:rPr lang="en-US" b="0" i="1" smtClean="0">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ea typeface="Cambria Math" panose="02040503050406030204" pitchFamily="18" charset="0"/>
                      </a:rPr>
                      <m:t>+7</m:t>
                    </m:r>
                    <m:sSub>
                      <m:sSubPr>
                        <m:ctrlPr>
                          <a:rPr lang="en-US" b="0" i="1" smtClean="0">
                            <a:latin typeface="Cambria Math" panose="02040503050406030204" pitchFamily="18" charset="0"/>
                            <a:ea typeface="Cambria Math" panose="02040503050406030204" pitchFamily="18" charset="0"/>
                          </a:rPr>
                        </m:ctrlPr>
                      </m:sSubPr>
                      <m:e>
                        <m:r>
                          <m:rPr>
                            <m:nor/>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r>
                      <m:rPr>
                        <m:sty m:val="p"/>
                      </m:rPr>
                      <a:rPr lang="en-US" b="0" i="1" smtClean="0">
                        <a:latin typeface="Cambria Math" panose="02040503050406030204" pitchFamily="18" charset="0"/>
                        <a:ea typeface="Cambria Math" panose="02040503050406030204" pitchFamily="18" charset="0"/>
                      </a:rPr>
                      <m:t>O</m:t>
                    </m:r>
                  </m:oMath>
                </a14:m>
                <a:endParaRPr lang="en-US" i="1"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0193"/>
                <a:ext cx="8995714" cy="3998614"/>
              </a:xfrm>
              <a:blipFill rotWithShape="0">
                <a:blip r:embed="rId2"/>
                <a:stretch>
                  <a:fillRect l="-1423" t="-1677" r="-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Oval 1"/>
              <p:cNvSpPr/>
              <p:nvPr/>
            </p:nvSpPr>
            <p:spPr>
              <a:xfrm>
                <a:off x="7620000" y="3886200"/>
                <a:ext cx="609600" cy="528119"/>
              </a:xfrm>
              <a:prstGeom prst="ellipse">
                <a:avLst/>
              </a:prstGeom>
              <a:solidFill>
                <a:srgbClr val="FFFFFF"/>
              </a:solidFill>
              <a:ln>
                <a:solidFill>
                  <a:srgbClr val="C90077"/>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ea typeface="Cambria Math" panose="02040503050406030204" pitchFamily="18" charset="0"/>
                        </a:rPr>
                        <m:t> 6</m:t>
                      </m:r>
                      <m:sSup>
                        <m:sSupPr>
                          <m:ctrlPr>
                            <a:rPr lang="en-US" sz="2800" i="1">
                              <a:latin typeface="Cambria Math" panose="02040503050406030204" pitchFamily="18" charset="0"/>
                              <a:ea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𝑒</m:t>
                          </m:r>
                        </m:e>
                        <m:sup>
                          <m:r>
                            <a:rPr lang="en-US" sz="2800" i="1">
                              <a:latin typeface="Cambria Math" panose="02040503050406030204" pitchFamily="18" charset="0"/>
                              <a:ea typeface="Cambria Math" panose="02040503050406030204" pitchFamily="18" charset="0"/>
                            </a:rPr>
                            <m:t>−</m:t>
                          </m:r>
                        </m:sup>
                      </m:sSup>
                    </m:oMath>
                  </m:oMathPara>
                </a14:m>
                <a:endParaRPr lang="en-US" sz="2800" dirty="0"/>
              </a:p>
            </p:txBody>
          </p:sp>
        </mc:Choice>
        <mc:Fallback xmlns="">
          <p:sp>
            <p:nvSpPr>
              <p:cNvPr id="2" name="Oval 1"/>
              <p:cNvSpPr>
                <a:spLocks noRot="1" noChangeAspect="1" noMove="1" noResize="1" noEditPoints="1" noAdjustHandles="1" noChangeArrowheads="1" noChangeShapeType="1" noTextEdit="1"/>
              </p:cNvSpPr>
              <p:nvPr/>
            </p:nvSpPr>
            <p:spPr>
              <a:xfrm>
                <a:off x="7620000" y="3886200"/>
                <a:ext cx="609600" cy="528119"/>
              </a:xfrm>
              <a:prstGeom prst="ellipse">
                <a:avLst/>
              </a:prstGeom>
              <a:blipFill rotWithShape="0">
                <a:blip r:embed="rId3"/>
                <a:stretch>
                  <a:fillRect/>
                </a:stretch>
              </a:blipFill>
              <a:ln>
                <a:solidFill>
                  <a:srgbClr val="C90077"/>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Oval 6"/>
              <p:cNvSpPr/>
              <p:nvPr/>
            </p:nvSpPr>
            <p:spPr>
              <a:xfrm>
                <a:off x="2362200" y="4495800"/>
                <a:ext cx="609600" cy="522890"/>
              </a:xfrm>
              <a:prstGeom prst="ellipse">
                <a:avLst/>
              </a:prstGeom>
              <a:ln>
                <a:solidFill>
                  <a:srgbClr val="C90077"/>
                </a:solidFill>
              </a:ln>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ea typeface="Cambria Math" panose="02040503050406030204" pitchFamily="18" charset="0"/>
                        </a:rPr>
                        <m:t> 6</m:t>
                      </m:r>
                      <m:sSup>
                        <m:sSupPr>
                          <m:ctrlPr>
                            <a:rPr lang="en-US" sz="2800" i="1">
                              <a:latin typeface="Cambria Math" panose="02040503050406030204" pitchFamily="18" charset="0"/>
                              <a:ea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𝑒</m:t>
                          </m:r>
                        </m:e>
                        <m:sup>
                          <m:r>
                            <a:rPr lang="en-US" sz="2800" i="1">
                              <a:latin typeface="Cambria Math" panose="02040503050406030204" pitchFamily="18" charset="0"/>
                              <a:ea typeface="Cambria Math" panose="02040503050406030204" pitchFamily="18" charset="0"/>
                            </a:rPr>
                            <m:t>−</m:t>
                          </m:r>
                        </m:sup>
                      </m:sSup>
                    </m:oMath>
                  </m:oMathPara>
                </a14:m>
                <a:endParaRPr lang="en-US" sz="2800" dirty="0"/>
              </a:p>
            </p:txBody>
          </p:sp>
        </mc:Choice>
        <mc:Fallback xmlns="">
          <p:sp>
            <p:nvSpPr>
              <p:cNvPr id="7" name="Oval 6"/>
              <p:cNvSpPr>
                <a:spLocks noRot="1" noChangeAspect="1" noMove="1" noResize="1" noEditPoints="1" noAdjustHandles="1" noChangeArrowheads="1" noChangeShapeType="1" noTextEdit="1"/>
              </p:cNvSpPr>
              <p:nvPr/>
            </p:nvSpPr>
            <p:spPr>
              <a:xfrm>
                <a:off x="2362200" y="4495800"/>
                <a:ext cx="609600" cy="522890"/>
              </a:xfrm>
              <a:prstGeom prst="ellipse">
                <a:avLst/>
              </a:prstGeom>
              <a:blipFill rotWithShape="0">
                <a:blip r:embed="rId4"/>
                <a:stretch>
                  <a:fillRect/>
                </a:stretch>
              </a:blipFill>
              <a:ln>
                <a:solidFill>
                  <a:srgbClr val="C90077"/>
                </a:solidFill>
              </a:ln>
            </p:spPr>
            <p:txBody>
              <a:bodyPr/>
              <a:lstStyle/>
              <a:p>
                <a:r>
                  <a:rPr lang="en-US">
                    <a:noFill/>
                  </a:rPr>
                  <a:t> </a:t>
                </a:r>
              </a:p>
            </p:txBody>
          </p:sp>
        </mc:Fallback>
      </mc:AlternateContent>
    </p:spTree>
    <p:extLst>
      <p:ext uri="{BB962C8B-B14F-4D97-AF65-F5344CB8AC3E}">
        <p14:creationId xmlns:p14="http://schemas.microsoft.com/office/powerpoint/2010/main" val="1915227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7596810" cy="590550"/>
          </a:xfrm>
        </p:spPr>
        <p:txBody>
          <a:bodyPr/>
          <a:lstStyle/>
          <a:p>
            <a:pPr marL="1257300" indent="-1257300"/>
            <a:r>
              <a:rPr lang="en-US" dirty="0">
                <a:solidFill>
                  <a:schemeClr val="bg1"/>
                </a:solidFill>
              </a:rPr>
              <a:t>19.1	</a:t>
            </a:r>
            <a:r>
              <a:rPr lang="en-US" dirty="0">
                <a:latin typeface="Calibri"/>
              </a:rPr>
              <a:t>Balancing Redox Reactions-</a:t>
            </a:r>
            <a:r>
              <a:rPr lang="en-US" dirty="0"/>
              <a:t>9</a:t>
            </a:r>
          </a:p>
        </p:txBody>
      </p:sp>
      <p:sp>
        <p:nvSpPr>
          <p:cNvPr id="23" name="Text Placeholder 22"/>
          <p:cNvSpPr>
            <a:spLocks noGrp="1"/>
          </p:cNvSpPr>
          <p:nvPr>
            <p:ph type="body" sz="quarter" idx="22"/>
          </p:nvPr>
        </p:nvSpPr>
        <p:spPr>
          <a:xfrm>
            <a:off x="0" y="1093165"/>
            <a:ext cx="9120809" cy="527285"/>
          </a:xfrm>
        </p:spPr>
        <p:txBody>
          <a:bodyPr/>
          <a:lstStyle/>
          <a:p>
            <a:r>
              <a:rPr lang="en-US" dirty="0">
                <a:latin typeface="Calibri"/>
              </a:rPr>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4072"/>
                <a:ext cx="9097045" cy="4471928"/>
              </a:xfrm>
            </p:spPr>
            <p:txBody>
              <a:bodyPr/>
              <a:lstStyle/>
              <a:p>
                <a:pPr marL="514350" indent="-514350">
                  <a:spcBef>
                    <a:spcPts val="0"/>
                  </a:spcBef>
                  <a:spcAft>
                    <a:spcPts val="1200"/>
                  </a:spcAft>
                  <a:buFont typeface="+mj-lt"/>
                  <a:buAutoNum type="arabicPeriod" startAt="7"/>
                </a:pPr>
                <a:r>
                  <a:rPr lang="en-US" dirty="0"/>
                  <a:t>Add the balanced half-reactions back together and cancel the electrons, in addition to any other identical terms that appear on both sides. </a:t>
                </a:r>
              </a:p>
              <a:p>
                <a:pPr marL="3086100">
                  <a:spcBef>
                    <a:spcPts val="0"/>
                  </a:spcBef>
                  <a:spcAft>
                    <a:spcPts val="1500"/>
                  </a:spcAft>
                  <a:tabLst>
                    <a:tab pos="3032125" algn="l"/>
                    <a:tab pos="3200400" algn="l"/>
                  </a:tabLst>
                </a:pPr>
                <a14:m>
                  <m:oMathPara xmlns:m="http://schemas.openxmlformats.org/officeDocument/2006/math">
                    <m:oMathParaPr>
                      <m:jc m:val="left"/>
                    </m:oMathParaPr>
                    <m:oMath xmlns:m="http://schemas.openxmlformats.org/officeDocument/2006/math">
                      <m:sSup>
                        <m:sSupPr>
                          <m:ctrlPr>
                            <a:rPr lang="en-US" i="1" smtClean="0">
                              <a:solidFill>
                                <a:prstClr val="black"/>
                              </a:solidFill>
                              <a:latin typeface="Cambria Math" panose="02040503050406030204" pitchFamily="18" charset="0"/>
                            </a:rPr>
                          </m:ctrlPr>
                        </m:sSupPr>
                        <m:e>
                          <m:r>
                            <a:rPr lang="en-US" b="0" i="0" smtClean="0">
                              <a:solidFill>
                                <a:prstClr val="black"/>
                              </a:solidFill>
                              <a:latin typeface="Cambria Math" panose="02040503050406030204" pitchFamily="18" charset="0"/>
                            </a:rPr>
                            <m:t>6</m:t>
                          </m:r>
                          <m:r>
                            <m:rPr>
                              <m:sty m:val="p"/>
                            </m:rPr>
                            <a:rPr lang="en-US" b="0" i="0" smtClean="0">
                              <a:solidFill>
                                <a:prstClr val="black"/>
                              </a:solidFill>
                              <a:latin typeface="Cambria Math" panose="02040503050406030204" pitchFamily="18" charset="0"/>
                            </a:rPr>
                            <m:t>Fe</m:t>
                          </m:r>
                        </m:e>
                        <m:sup>
                          <m:r>
                            <a:rPr lang="en-US" b="0" i="0" smtClean="0">
                              <a:solidFill>
                                <a:prstClr val="black"/>
                              </a:solidFill>
                              <a:latin typeface="Cambria Math" panose="02040503050406030204" pitchFamily="18" charset="0"/>
                            </a:rPr>
                            <m:t>2+</m:t>
                          </m:r>
                        </m:sup>
                      </m:sSup>
                      <m:r>
                        <a:rPr lang="en-US" i="0" smtClean="0">
                          <a:solidFill>
                            <a:prstClr val="black"/>
                          </a:solidFill>
                          <a:latin typeface="Cambria Math" panose="02040503050406030204" pitchFamily="18" charset="0"/>
                          <a:ea typeface="Cambria Math" panose="02040503050406030204" pitchFamily="18" charset="0"/>
                        </a:rPr>
                        <m:t>⟶</m:t>
                      </m:r>
                      <m:sSup>
                        <m:sSupPr>
                          <m:ctrlPr>
                            <a:rPr lang="en-US"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6</m:t>
                          </m:r>
                          <m:r>
                            <m:rPr>
                              <m:sty m:val="p"/>
                            </m:rPr>
                            <a:rPr lang="en-US" b="0" i="0" smtClean="0">
                              <a:solidFill>
                                <a:prstClr val="black"/>
                              </a:solidFill>
                              <a:latin typeface="Cambria Math" panose="02040503050406030204" pitchFamily="18" charset="0"/>
                              <a:ea typeface="Cambria Math" panose="02040503050406030204" pitchFamily="18" charset="0"/>
                            </a:rPr>
                            <m:t>Fe</m:t>
                          </m:r>
                        </m:e>
                        <m:sup>
                          <m:r>
                            <a:rPr lang="en-US" b="0" i="0" smtClean="0">
                              <a:solidFill>
                                <a:prstClr val="black"/>
                              </a:solidFill>
                              <a:latin typeface="Cambria Math" panose="02040503050406030204" pitchFamily="18" charset="0"/>
                              <a:ea typeface="Cambria Math" panose="02040503050406030204" pitchFamily="18" charset="0"/>
                            </a:rPr>
                            <m:t>3+</m:t>
                          </m:r>
                        </m:sup>
                      </m:sSup>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trike="sngStrike" smtClean="0">
                              <a:solidFill>
                                <a:schemeClr val="tx1"/>
                              </a:solidFill>
                              <a:latin typeface="Cambria Math" panose="02040503050406030204" pitchFamily="18" charset="0"/>
                              <a:ea typeface="Cambria Math" panose="02040503050406030204" pitchFamily="18" charset="0"/>
                            </a:rPr>
                          </m:ctrlPr>
                        </m:sSupPr>
                        <m:e>
                          <m:r>
                            <a:rPr lang="en-US" b="0" i="0" strike="sngStrike" smtClean="0">
                              <a:solidFill>
                                <a:schemeClr val="tx1"/>
                              </a:solidFill>
                              <a:latin typeface="Cambria Math" panose="02040503050406030204" pitchFamily="18" charset="0"/>
                              <a:ea typeface="Cambria Math" panose="02040503050406030204" pitchFamily="18" charset="0"/>
                            </a:rPr>
                            <m:t>6</m:t>
                          </m:r>
                          <m:r>
                            <a:rPr lang="en-US" b="0" i="1" strike="sngStrike" smtClean="0">
                              <a:solidFill>
                                <a:schemeClr val="tx1"/>
                              </a:solidFill>
                              <a:latin typeface="Cambria Math" panose="02040503050406030204" pitchFamily="18" charset="0"/>
                              <a:ea typeface="Cambria Math" panose="02040503050406030204" pitchFamily="18" charset="0"/>
                            </a:rPr>
                            <m:t>𝑒</m:t>
                          </m:r>
                        </m:e>
                        <m:sup>
                          <m:r>
                            <a:rPr lang="en-US" b="0" i="0" strike="sngStrike" smtClean="0">
                              <a:solidFill>
                                <a:schemeClr val="tx1"/>
                              </a:solidFill>
                              <a:latin typeface="Cambria Math" panose="02040503050406030204" pitchFamily="18" charset="0"/>
                              <a:ea typeface="Cambria Math" panose="02040503050406030204" pitchFamily="18" charset="0"/>
                            </a:rPr>
                            <m:t>−</m:t>
                          </m:r>
                        </m:sup>
                      </m:sSup>
                    </m:oMath>
                  </m:oMathPara>
                </a14:m>
                <a:endParaRPr lang="en-US" b="0" strike="sngStrike" dirty="0">
                  <a:solidFill>
                    <a:srgbClr val="D60093"/>
                  </a:solidFill>
                  <a:ea typeface="Cambria Math" panose="02040503050406030204" pitchFamily="18" charset="0"/>
                </a:endParaRPr>
              </a:p>
              <a:p>
                <a:pPr marL="628650" indent="-628650">
                  <a:spcBef>
                    <a:spcPts val="0"/>
                  </a:spcBef>
                  <a:spcAft>
                    <a:spcPts val="1500"/>
                  </a:spcAft>
                  <a:tabLst>
                    <a:tab pos="0" algn="l"/>
                    <a:tab pos="514350" algn="l"/>
                    <a:tab pos="3032125" algn="l"/>
                  </a:tabLst>
                </a:pPr>
                <a14:m>
                  <m:oMathPara xmlns:m="http://schemas.openxmlformats.org/officeDocument/2006/math">
                    <m:oMathParaPr>
                      <m:jc m:val="left"/>
                    </m:oMathParaPr>
                    <m:oMath xmlns:m="http://schemas.openxmlformats.org/officeDocument/2006/math">
                      <m:sSup>
                        <m:sSupPr>
                          <m:ctrlPr>
                            <a:rPr lang="en-US" i="1" strike="sngStrike">
                              <a:solidFill>
                                <a:prstClr val="black"/>
                              </a:solidFill>
                              <a:latin typeface="Cambria Math" panose="02040503050406030204" pitchFamily="18" charset="0"/>
                            </a:rPr>
                          </m:ctrlPr>
                        </m:sSupPr>
                        <m:e>
                          <m:r>
                            <a:rPr lang="en-US" strike="sngStrike">
                              <a:solidFill>
                                <a:prstClr val="black"/>
                              </a:solidFill>
                              <a:latin typeface="Cambria Math" panose="02040503050406030204" pitchFamily="18" charset="0"/>
                            </a:rPr>
                            <m:t>6</m:t>
                          </m:r>
                          <m:r>
                            <a:rPr lang="en-US" i="1" strike="sngStrike">
                              <a:solidFill>
                                <a:prstClr val="black"/>
                              </a:solidFill>
                              <a:latin typeface="Cambria Math" panose="02040503050406030204" pitchFamily="18" charset="0"/>
                            </a:rPr>
                            <m:t>𝑒</m:t>
                          </m:r>
                        </m:e>
                        <m:sup>
                          <m:r>
                            <a:rPr lang="en-US" strike="sngStrike">
                              <a:solidFill>
                                <a:prstClr val="black"/>
                              </a:solidFill>
                              <a:latin typeface="Cambria Math" panose="02040503050406030204" pitchFamily="18" charset="0"/>
                            </a:rPr>
                            <m:t>−</m:t>
                          </m:r>
                        </m:sup>
                      </m:sSup>
                      <m:r>
                        <a:rPr lang="en-US">
                          <a:solidFill>
                            <a:prstClr val="black"/>
                          </a:solidFill>
                          <a:latin typeface="Cambria Math" panose="02040503050406030204" pitchFamily="18" charset="0"/>
                          <a:ea typeface="Cambria Math" panose="02040503050406030204" pitchFamily="18" charset="0"/>
                        </a:rPr>
                        <m:t>+</m:t>
                      </m:r>
                      <m:sSup>
                        <m:sSupPr>
                          <m:ctrlPr>
                            <a:rPr lang="en-US" i="1">
                              <a:solidFill>
                                <a:prstClr val="black"/>
                              </a:solidFill>
                              <a:latin typeface="Cambria Math" panose="02040503050406030204" pitchFamily="18" charset="0"/>
                              <a:ea typeface="Cambria Math" panose="02040503050406030204" pitchFamily="18" charset="0"/>
                            </a:rPr>
                          </m:ctrlPr>
                        </m:sSupPr>
                        <m:e>
                          <m:r>
                            <a:rPr lang="en-US">
                              <a:solidFill>
                                <a:prstClr val="black"/>
                              </a:solidFill>
                              <a:latin typeface="Cambria Math" panose="02040503050406030204" pitchFamily="18" charset="0"/>
                              <a:ea typeface="Cambria Math" panose="02040503050406030204" pitchFamily="18" charset="0"/>
                            </a:rPr>
                            <m:t>14</m:t>
                          </m:r>
                          <m:r>
                            <m:rPr>
                              <m:sty m:val="p"/>
                            </m:rPr>
                            <a:rPr lang="en-US">
                              <a:solidFill>
                                <a:prstClr val="black"/>
                              </a:solidFill>
                              <a:latin typeface="Cambria Math" panose="02040503050406030204" pitchFamily="18" charset="0"/>
                              <a:ea typeface="Cambria Math" panose="02040503050406030204" pitchFamily="18" charset="0"/>
                            </a:rPr>
                            <m:t>H</m:t>
                          </m:r>
                        </m:e>
                        <m:sup>
                          <m:r>
                            <a:rPr lang="en-US">
                              <a:solidFill>
                                <a:prstClr val="black"/>
                              </a:solidFill>
                              <a:latin typeface="Cambria Math" panose="02040503050406030204" pitchFamily="18" charset="0"/>
                              <a:ea typeface="Cambria Math" panose="02040503050406030204" pitchFamily="18" charset="0"/>
                            </a:rPr>
                            <m:t>+</m:t>
                          </m:r>
                        </m:sup>
                      </m:sSup>
                      <m:r>
                        <a:rPr lang="en-US">
                          <a:solidFill>
                            <a:prstClr val="black"/>
                          </a:solidFill>
                          <a:latin typeface="Cambria Math" panose="02040503050406030204" pitchFamily="18" charset="0"/>
                          <a:ea typeface="Cambria Math" panose="02040503050406030204" pitchFamily="18" charset="0"/>
                        </a:rPr>
                        <m:t>+</m:t>
                      </m:r>
                      <m:sSub>
                        <m:sSubPr>
                          <m:ctrlPr>
                            <a:rPr lang="en-US" i="1">
                              <a:solidFill>
                                <a:prstClr val="black"/>
                              </a:solidFill>
                              <a:latin typeface="Cambria Math" panose="02040503050406030204" pitchFamily="18" charset="0"/>
                              <a:ea typeface="Cambria Math" panose="02040503050406030204" pitchFamily="18" charset="0"/>
                            </a:rPr>
                          </m:ctrlPr>
                        </m:sSubPr>
                        <m:e>
                          <m:r>
                            <m:rPr>
                              <m:sty m:val="p"/>
                            </m:rPr>
                            <a:rPr lang="en-US">
                              <a:solidFill>
                                <a:prstClr val="black"/>
                              </a:solidFill>
                              <a:latin typeface="Cambria Math" panose="02040503050406030204" pitchFamily="18" charset="0"/>
                              <a:ea typeface="Cambria Math" panose="02040503050406030204" pitchFamily="18" charset="0"/>
                            </a:rPr>
                            <m:t>Cr</m:t>
                          </m:r>
                        </m:e>
                        <m:sub>
                          <m:r>
                            <a:rPr lang="en-US">
                              <a:solidFill>
                                <a:prstClr val="black"/>
                              </a:solidFill>
                              <a:latin typeface="Cambria Math" panose="02040503050406030204" pitchFamily="18" charset="0"/>
                              <a:ea typeface="Cambria Math" panose="02040503050406030204" pitchFamily="18" charset="0"/>
                            </a:rPr>
                            <m:t>2</m:t>
                          </m:r>
                        </m:sub>
                      </m:sSub>
                      <m:sSubSup>
                        <m:sSubSupPr>
                          <m:ctrlPr>
                            <a:rPr lang="en-US" i="1">
                              <a:solidFill>
                                <a:prstClr val="black"/>
                              </a:solidFill>
                              <a:latin typeface="Cambria Math" panose="02040503050406030204" pitchFamily="18" charset="0"/>
                              <a:ea typeface="Cambria Math" panose="02040503050406030204" pitchFamily="18" charset="0"/>
                            </a:rPr>
                          </m:ctrlPr>
                        </m:sSubSupPr>
                        <m:e>
                          <m:r>
                            <m:rPr>
                              <m:sty m:val="p"/>
                            </m:rPr>
                            <a:rPr lang="en-US">
                              <a:solidFill>
                                <a:prstClr val="black"/>
                              </a:solidFill>
                              <a:latin typeface="Cambria Math" panose="02040503050406030204" pitchFamily="18" charset="0"/>
                              <a:ea typeface="Cambria Math" panose="02040503050406030204" pitchFamily="18" charset="0"/>
                            </a:rPr>
                            <m:t>O</m:t>
                          </m:r>
                        </m:e>
                        <m:sub>
                          <m:r>
                            <a:rPr lang="en-US">
                              <a:solidFill>
                                <a:prstClr val="black"/>
                              </a:solidFill>
                              <a:latin typeface="Cambria Math" panose="02040503050406030204" pitchFamily="18" charset="0"/>
                              <a:ea typeface="Cambria Math" panose="02040503050406030204" pitchFamily="18" charset="0"/>
                            </a:rPr>
                            <m:t>7</m:t>
                          </m:r>
                        </m:sub>
                        <m:sup>
                          <m:r>
                            <a:rPr lang="en-US">
                              <a:solidFill>
                                <a:prstClr val="black"/>
                              </a:solidFill>
                              <a:latin typeface="Cambria Math" panose="02040503050406030204" pitchFamily="18" charset="0"/>
                              <a:ea typeface="Cambria Math" panose="02040503050406030204" pitchFamily="18" charset="0"/>
                            </a:rPr>
                            <m:t>2−</m:t>
                          </m:r>
                        </m:sup>
                      </m:sSubSup>
                      <m:r>
                        <a:rPr lang="en-US">
                          <a:solidFill>
                            <a:prstClr val="black"/>
                          </a:solidFill>
                          <a:latin typeface="Cambria Math" panose="02040503050406030204" pitchFamily="18" charset="0"/>
                          <a:ea typeface="Cambria Math" panose="02040503050406030204" pitchFamily="18" charset="0"/>
                        </a:rPr>
                        <m:t>⟶</m:t>
                      </m:r>
                      <m:sSup>
                        <m:sSupPr>
                          <m:ctrlPr>
                            <a:rPr lang="en-US" i="1">
                              <a:solidFill>
                                <a:prstClr val="black"/>
                              </a:solidFill>
                              <a:latin typeface="Cambria Math" panose="02040503050406030204" pitchFamily="18" charset="0"/>
                              <a:ea typeface="Cambria Math" panose="02040503050406030204" pitchFamily="18" charset="0"/>
                            </a:rPr>
                          </m:ctrlPr>
                        </m:sSupPr>
                        <m:e>
                          <m:r>
                            <a:rPr lang="en-US">
                              <a:solidFill>
                                <a:prstClr val="black"/>
                              </a:solidFill>
                              <a:latin typeface="Cambria Math" panose="02040503050406030204" pitchFamily="18" charset="0"/>
                              <a:ea typeface="Cambria Math" panose="02040503050406030204" pitchFamily="18" charset="0"/>
                            </a:rPr>
                            <m:t>2</m:t>
                          </m:r>
                          <m:r>
                            <m:rPr>
                              <m:sty m:val="p"/>
                            </m:rPr>
                            <a:rPr lang="en-US">
                              <a:solidFill>
                                <a:prstClr val="black"/>
                              </a:solidFill>
                              <a:latin typeface="Cambria Math" panose="02040503050406030204" pitchFamily="18" charset="0"/>
                              <a:ea typeface="Cambria Math" panose="02040503050406030204" pitchFamily="18" charset="0"/>
                            </a:rPr>
                            <m:t>Cr</m:t>
                          </m:r>
                        </m:e>
                        <m:sup>
                          <m:r>
                            <a:rPr lang="en-US">
                              <a:solidFill>
                                <a:prstClr val="black"/>
                              </a:solidFill>
                              <a:latin typeface="Cambria Math" panose="02040503050406030204" pitchFamily="18" charset="0"/>
                              <a:ea typeface="Cambria Math" panose="02040503050406030204" pitchFamily="18" charset="0"/>
                            </a:rPr>
                            <m:t>3+</m:t>
                          </m:r>
                        </m:sup>
                      </m:sSup>
                      <m:r>
                        <a:rPr lang="en-US">
                          <a:solidFill>
                            <a:prstClr val="black"/>
                          </a:solidFill>
                          <a:latin typeface="Cambria Math" panose="02040503050406030204" pitchFamily="18" charset="0"/>
                          <a:ea typeface="Cambria Math" panose="02040503050406030204" pitchFamily="18" charset="0"/>
                        </a:rPr>
                        <m:t>+</m:t>
                      </m:r>
                      <m:sSub>
                        <m:sSubPr>
                          <m:ctrlPr>
                            <a:rPr lang="en-US" i="1">
                              <a:solidFill>
                                <a:prstClr val="black"/>
                              </a:solidFill>
                              <a:latin typeface="Cambria Math" panose="02040503050406030204" pitchFamily="18" charset="0"/>
                              <a:ea typeface="Cambria Math" panose="02040503050406030204" pitchFamily="18" charset="0"/>
                            </a:rPr>
                          </m:ctrlPr>
                        </m:sSubPr>
                        <m:e>
                          <m:r>
                            <a:rPr lang="en-US">
                              <a:solidFill>
                                <a:prstClr val="black"/>
                              </a:solidFill>
                              <a:latin typeface="Cambria Math" panose="02040503050406030204" pitchFamily="18" charset="0"/>
                              <a:ea typeface="Cambria Math" panose="02040503050406030204" pitchFamily="18" charset="0"/>
                            </a:rPr>
                            <m:t>7</m:t>
                          </m:r>
                          <m:r>
                            <m:rPr>
                              <m:sty m:val="p"/>
                            </m:rPr>
                            <a:rPr lang="en-US">
                              <a:solidFill>
                                <a:prstClr val="black"/>
                              </a:solidFill>
                              <a:latin typeface="Cambria Math" panose="02040503050406030204" pitchFamily="18" charset="0"/>
                              <a:ea typeface="Cambria Math" panose="02040503050406030204" pitchFamily="18" charset="0"/>
                            </a:rPr>
                            <m:t>H</m:t>
                          </m:r>
                        </m:e>
                        <m:sub>
                          <m:r>
                            <a:rPr lang="en-US">
                              <a:solidFill>
                                <a:prstClr val="black"/>
                              </a:solidFill>
                              <a:latin typeface="Cambria Math" panose="02040503050406030204" pitchFamily="18" charset="0"/>
                              <a:ea typeface="Cambria Math" panose="02040503050406030204" pitchFamily="18" charset="0"/>
                            </a:rPr>
                            <m:t>2</m:t>
                          </m:r>
                        </m:sub>
                      </m:sSub>
                      <m:r>
                        <m:rPr>
                          <m:sty m:val="p"/>
                        </m:rPr>
                        <a:rPr lang="en-US">
                          <a:solidFill>
                            <a:prstClr val="black"/>
                          </a:solidFill>
                          <a:latin typeface="Cambria Math" panose="02040503050406030204" pitchFamily="18" charset="0"/>
                          <a:ea typeface="Cambria Math" panose="02040503050406030204" pitchFamily="18" charset="0"/>
                        </a:rPr>
                        <m:t>O</m:t>
                      </m:r>
                    </m:oMath>
                  </m:oMathPara>
                </a14:m>
                <a:endParaRPr lang="en-US" b="0" strike="sngStrike" dirty="0">
                  <a:solidFill>
                    <a:srgbClr val="D60093"/>
                  </a:solidFill>
                  <a:ea typeface="Cambria Math" panose="02040503050406030204" pitchFamily="18" charset="0"/>
                </a:endParaRPr>
              </a:p>
              <a:p>
                <a:pPr marL="285750">
                  <a:spcBef>
                    <a:spcPts val="0"/>
                  </a:spcBef>
                  <a:spcAft>
                    <a:spcPts val="1500"/>
                  </a:spcAft>
                  <a:tabLst>
                    <a:tab pos="3032125" algn="l"/>
                  </a:tabLst>
                </a:pPr>
                <a14:m>
                  <m:oMathPara xmlns:m="http://schemas.openxmlformats.org/officeDocument/2006/math">
                    <m:oMathParaPr>
                      <m:jc m:val="left"/>
                    </m:oMathParaPr>
                    <m:oMath xmlns:m="http://schemas.openxmlformats.org/officeDocument/2006/math">
                      <m:sSup>
                        <m:sSupPr>
                          <m:ctrlPr>
                            <a:rPr lang="en-US" i="1">
                              <a:solidFill>
                                <a:prstClr val="black"/>
                              </a:solidFill>
                              <a:latin typeface="Cambria Math" panose="02040503050406030204" pitchFamily="18" charset="0"/>
                            </a:rPr>
                          </m:ctrlPr>
                        </m:sSupPr>
                        <m:e>
                          <m:r>
                            <a:rPr lang="en-US">
                              <a:solidFill>
                                <a:prstClr val="black"/>
                              </a:solidFill>
                              <a:latin typeface="Cambria Math" panose="02040503050406030204" pitchFamily="18" charset="0"/>
                            </a:rPr>
                            <m:t>6</m:t>
                          </m:r>
                          <m:r>
                            <m:rPr>
                              <m:sty m:val="p"/>
                            </m:rPr>
                            <a:rPr lang="en-US">
                              <a:solidFill>
                                <a:prstClr val="black"/>
                              </a:solidFill>
                              <a:latin typeface="Cambria Math" panose="02040503050406030204" pitchFamily="18" charset="0"/>
                            </a:rPr>
                            <m:t>Fe</m:t>
                          </m:r>
                        </m:e>
                        <m:sup>
                          <m:r>
                            <a:rPr lang="en-US">
                              <a:solidFill>
                                <a:prstClr val="black"/>
                              </a:solidFill>
                              <a:latin typeface="Cambria Math" panose="02040503050406030204" pitchFamily="18" charset="0"/>
                            </a:rPr>
                            <m:t>2+</m:t>
                          </m:r>
                        </m:sup>
                      </m:sSup>
                      <m:r>
                        <a:rPr lang="en-US">
                          <a:solidFill>
                            <a:prstClr val="black"/>
                          </a:solidFill>
                          <a:latin typeface="Cambria Math" panose="02040503050406030204" pitchFamily="18" charset="0"/>
                          <a:ea typeface="Cambria Math" panose="02040503050406030204" pitchFamily="18" charset="0"/>
                        </a:rPr>
                        <m:t>+</m:t>
                      </m:r>
                      <m:sSup>
                        <m:sSupPr>
                          <m:ctrlPr>
                            <a:rPr lang="en-US" i="1">
                              <a:solidFill>
                                <a:prstClr val="black"/>
                              </a:solidFill>
                              <a:latin typeface="Cambria Math" panose="02040503050406030204" pitchFamily="18" charset="0"/>
                              <a:ea typeface="Cambria Math" panose="02040503050406030204" pitchFamily="18" charset="0"/>
                            </a:rPr>
                          </m:ctrlPr>
                        </m:sSupPr>
                        <m:e>
                          <m:r>
                            <a:rPr lang="en-US">
                              <a:solidFill>
                                <a:prstClr val="black"/>
                              </a:solidFill>
                              <a:latin typeface="Cambria Math" panose="02040503050406030204" pitchFamily="18" charset="0"/>
                              <a:ea typeface="Cambria Math" panose="02040503050406030204" pitchFamily="18" charset="0"/>
                            </a:rPr>
                            <m:t>14</m:t>
                          </m:r>
                          <m:r>
                            <m:rPr>
                              <m:sty m:val="p"/>
                            </m:rPr>
                            <a:rPr lang="en-US">
                              <a:solidFill>
                                <a:prstClr val="black"/>
                              </a:solidFill>
                              <a:latin typeface="Cambria Math" panose="02040503050406030204" pitchFamily="18" charset="0"/>
                              <a:ea typeface="Cambria Math" panose="02040503050406030204" pitchFamily="18" charset="0"/>
                            </a:rPr>
                            <m:t>H</m:t>
                          </m:r>
                        </m:e>
                        <m:sup>
                          <m:r>
                            <a:rPr lang="en-US">
                              <a:solidFill>
                                <a:prstClr val="black"/>
                              </a:solidFill>
                              <a:latin typeface="Cambria Math" panose="02040503050406030204" pitchFamily="18" charset="0"/>
                              <a:ea typeface="Cambria Math" panose="02040503050406030204" pitchFamily="18" charset="0"/>
                            </a:rPr>
                            <m:t>+</m:t>
                          </m:r>
                        </m:sup>
                      </m:sSup>
                      <m:r>
                        <a:rPr lang="en-US">
                          <a:solidFill>
                            <a:prstClr val="black"/>
                          </a:solidFill>
                          <a:latin typeface="Cambria Math" panose="02040503050406030204" pitchFamily="18" charset="0"/>
                          <a:ea typeface="Cambria Math" panose="02040503050406030204" pitchFamily="18" charset="0"/>
                        </a:rPr>
                        <m:t>+</m:t>
                      </m:r>
                      <m:sSub>
                        <m:sSubPr>
                          <m:ctrlPr>
                            <a:rPr lang="en-US" i="1">
                              <a:solidFill>
                                <a:prstClr val="black"/>
                              </a:solidFill>
                              <a:latin typeface="Cambria Math" panose="02040503050406030204" pitchFamily="18" charset="0"/>
                              <a:ea typeface="Cambria Math" panose="02040503050406030204" pitchFamily="18" charset="0"/>
                            </a:rPr>
                          </m:ctrlPr>
                        </m:sSubPr>
                        <m:e>
                          <m:r>
                            <m:rPr>
                              <m:sty m:val="p"/>
                            </m:rPr>
                            <a:rPr lang="en-US">
                              <a:solidFill>
                                <a:prstClr val="black"/>
                              </a:solidFill>
                              <a:latin typeface="Cambria Math" panose="02040503050406030204" pitchFamily="18" charset="0"/>
                              <a:ea typeface="Cambria Math" panose="02040503050406030204" pitchFamily="18" charset="0"/>
                            </a:rPr>
                            <m:t>Cr</m:t>
                          </m:r>
                        </m:e>
                        <m:sub>
                          <m:r>
                            <a:rPr lang="en-US">
                              <a:solidFill>
                                <a:prstClr val="black"/>
                              </a:solidFill>
                              <a:latin typeface="Cambria Math" panose="02040503050406030204" pitchFamily="18" charset="0"/>
                              <a:ea typeface="Cambria Math" panose="02040503050406030204" pitchFamily="18" charset="0"/>
                            </a:rPr>
                            <m:t>2</m:t>
                          </m:r>
                        </m:sub>
                      </m:sSub>
                      <m:sSubSup>
                        <m:sSubSupPr>
                          <m:ctrlPr>
                            <a:rPr lang="en-US" i="1">
                              <a:solidFill>
                                <a:prstClr val="black"/>
                              </a:solidFill>
                              <a:latin typeface="Cambria Math" panose="02040503050406030204" pitchFamily="18" charset="0"/>
                              <a:ea typeface="Cambria Math" panose="02040503050406030204" pitchFamily="18" charset="0"/>
                            </a:rPr>
                          </m:ctrlPr>
                        </m:sSubSupPr>
                        <m:e>
                          <m:r>
                            <m:rPr>
                              <m:sty m:val="p"/>
                            </m:rPr>
                            <a:rPr lang="en-US">
                              <a:solidFill>
                                <a:prstClr val="black"/>
                              </a:solidFill>
                              <a:latin typeface="Cambria Math" panose="02040503050406030204" pitchFamily="18" charset="0"/>
                              <a:ea typeface="Cambria Math" panose="02040503050406030204" pitchFamily="18" charset="0"/>
                            </a:rPr>
                            <m:t>O</m:t>
                          </m:r>
                        </m:e>
                        <m:sub>
                          <m:r>
                            <a:rPr lang="en-US">
                              <a:solidFill>
                                <a:prstClr val="black"/>
                              </a:solidFill>
                              <a:latin typeface="Cambria Math" panose="02040503050406030204" pitchFamily="18" charset="0"/>
                              <a:ea typeface="Cambria Math" panose="02040503050406030204" pitchFamily="18" charset="0"/>
                            </a:rPr>
                            <m:t>7</m:t>
                          </m:r>
                        </m:sub>
                        <m:sup>
                          <m:r>
                            <a:rPr lang="en-US">
                              <a:solidFill>
                                <a:prstClr val="black"/>
                              </a:solidFill>
                              <a:latin typeface="Cambria Math" panose="02040503050406030204" pitchFamily="18" charset="0"/>
                              <a:ea typeface="Cambria Math" panose="02040503050406030204" pitchFamily="18" charset="0"/>
                            </a:rPr>
                            <m:t>2−</m:t>
                          </m:r>
                        </m:sup>
                      </m:sSubSup>
                      <m:r>
                        <a:rPr lang="en-US">
                          <a:solidFill>
                            <a:prstClr val="black"/>
                          </a:solidFill>
                          <a:latin typeface="Cambria Math" panose="02040503050406030204" pitchFamily="18" charset="0"/>
                          <a:ea typeface="Cambria Math" panose="02040503050406030204" pitchFamily="18" charset="0"/>
                        </a:rPr>
                        <m:t>⟶</m:t>
                      </m:r>
                      <m:sSup>
                        <m:sSupPr>
                          <m:ctrlPr>
                            <a:rPr lang="en-US" i="1">
                              <a:solidFill>
                                <a:prstClr val="black"/>
                              </a:solidFill>
                              <a:latin typeface="Cambria Math" panose="02040503050406030204" pitchFamily="18" charset="0"/>
                              <a:ea typeface="Cambria Math" panose="02040503050406030204" pitchFamily="18" charset="0"/>
                            </a:rPr>
                          </m:ctrlPr>
                        </m:sSupPr>
                        <m:e>
                          <m:r>
                            <a:rPr lang="en-US">
                              <a:solidFill>
                                <a:prstClr val="black"/>
                              </a:solidFill>
                              <a:latin typeface="Cambria Math" panose="02040503050406030204" pitchFamily="18" charset="0"/>
                              <a:ea typeface="Cambria Math" panose="02040503050406030204" pitchFamily="18" charset="0"/>
                            </a:rPr>
                            <m:t>6</m:t>
                          </m:r>
                          <m:r>
                            <m:rPr>
                              <m:sty m:val="p"/>
                            </m:rPr>
                            <a:rPr lang="en-US">
                              <a:solidFill>
                                <a:prstClr val="black"/>
                              </a:solidFill>
                              <a:latin typeface="Cambria Math" panose="02040503050406030204" pitchFamily="18" charset="0"/>
                              <a:ea typeface="Cambria Math" panose="02040503050406030204" pitchFamily="18" charset="0"/>
                            </a:rPr>
                            <m:t>Fe</m:t>
                          </m:r>
                        </m:e>
                        <m:sup>
                          <m:r>
                            <a:rPr lang="en-US">
                              <a:solidFill>
                                <a:prstClr val="black"/>
                              </a:solidFill>
                              <a:latin typeface="Cambria Math" panose="02040503050406030204" pitchFamily="18" charset="0"/>
                              <a:ea typeface="Cambria Math" panose="02040503050406030204" pitchFamily="18" charset="0"/>
                            </a:rPr>
                            <m:t>3+</m:t>
                          </m:r>
                        </m:sup>
                      </m:sSup>
                      <m:sSup>
                        <m:sSupPr>
                          <m:ctrlPr>
                            <a:rPr lang="en-US" i="1">
                              <a:solidFill>
                                <a:prstClr val="black"/>
                              </a:solidFill>
                              <a:latin typeface="Cambria Math" panose="02040503050406030204" pitchFamily="18" charset="0"/>
                              <a:ea typeface="Cambria Math" panose="02040503050406030204" pitchFamily="18" charset="0"/>
                            </a:rPr>
                          </m:ctrlPr>
                        </m:sSupPr>
                        <m:e>
                          <m:r>
                            <a:rPr lang="en-US" i="1">
                              <a:solidFill>
                                <a:prstClr val="black"/>
                              </a:solidFill>
                              <a:latin typeface="Cambria Math" panose="02040503050406030204" pitchFamily="18" charset="0"/>
                              <a:ea typeface="Cambria Math" panose="02040503050406030204" pitchFamily="18" charset="0"/>
                            </a:rPr>
                            <m:t>+</m:t>
                          </m:r>
                          <m:r>
                            <a:rPr lang="en-US">
                              <a:solidFill>
                                <a:prstClr val="black"/>
                              </a:solidFill>
                              <a:latin typeface="Cambria Math" panose="02040503050406030204" pitchFamily="18" charset="0"/>
                              <a:ea typeface="Cambria Math" panose="02040503050406030204" pitchFamily="18" charset="0"/>
                            </a:rPr>
                            <m:t>2</m:t>
                          </m:r>
                          <m:r>
                            <m:rPr>
                              <m:sty m:val="p"/>
                            </m:rPr>
                            <a:rPr lang="en-US">
                              <a:solidFill>
                                <a:prstClr val="black"/>
                              </a:solidFill>
                              <a:latin typeface="Cambria Math" panose="02040503050406030204" pitchFamily="18" charset="0"/>
                              <a:ea typeface="Cambria Math" panose="02040503050406030204" pitchFamily="18" charset="0"/>
                            </a:rPr>
                            <m:t>Cr</m:t>
                          </m:r>
                        </m:e>
                        <m:sup>
                          <m:r>
                            <a:rPr lang="en-US">
                              <a:solidFill>
                                <a:prstClr val="black"/>
                              </a:solidFill>
                              <a:latin typeface="Cambria Math" panose="02040503050406030204" pitchFamily="18" charset="0"/>
                              <a:ea typeface="Cambria Math" panose="02040503050406030204" pitchFamily="18" charset="0"/>
                            </a:rPr>
                            <m:t>3+</m:t>
                          </m:r>
                        </m:sup>
                      </m:sSup>
                      <m:r>
                        <a:rPr lang="en-US">
                          <a:solidFill>
                            <a:prstClr val="black"/>
                          </a:solidFill>
                          <a:latin typeface="Cambria Math" panose="02040503050406030204" pitchFamily="18" charset="0"/>
                          <a:ea typeface="Cambria Math" panose="02040503050406030204" pitchFamily="18" charset="0"/>
                        </a:rPr>
                        <m:t>+</m:t>
                      </m:r>
                      <m:sSub>
                        <m:sSubPr>
                          <m:ctrlPr>
                            <a:rPr lang="en-US" i="1">
                              <a:solidFill>
                                <a:prstClr val="black"/>
                              </a:solidFill>
                              <a:latin typeface="Cambria Math" panose="02040503050406030204" pitchFamily="18" charset="0"/>
                              <a:ea typeface="Cambria Math" panose="02040503050406030204" pitchFamily="18" charset="0"/>
                            </a:rPr>
                          </m:ctrlPr>
                        </m:sSubPr>
                        <m:e>
                          <m:r>
                            <a:rPr lang="en-US">
                              <a:solidFill>
                                <a:prstClr val="black"/>
                              </a:solidFill>
                              <a:latin typeface="Cambria Math" panose="02040503050406030204" pitchFamily="18" charset="0"/>
                              <a:ea typeface="Cambria Math" panose="02040503050406030204" pitchFamily="18" charset="0"/>
                            </a:rPr>
                            <m:t>7</m:t>
                          </m:r>
                          <m:r>
                            <m:rPr>
                              <m:sty m:val="p"/>
                            </m:rPr>
                            <a:rPr lang="en-US">
                              <a:solidFill>
                                <a:prstClr val="black"/>
                              </a:solidFill>
                              <a:latin typeface="Cambria Math" panose="02040503050406030204" pitchFamily="18" charset="0"/>
                              <a:ea typeface="Cambria Math" panose="02040503050406030204" pitchFamily="18" charset="0"/>
                            </a:rPr>
                            <m:t>H</m:t>
                          </m:r>
                        </m:e>
                        <m:sub>
                          <m:r>
                            <a:rPr lang="en-US">
                              <a:solidFill>
                                <a:prstClr val="black"/>
                              </a:solidFill>
                              <a:latin typeface="Cambria Math" panose="02040503050406030204" pitchFamily="18" charset="0"/>
                              <a:ea typeface="Cambria Math" panose="02040503050406030204" pitchFamily="18" charset="0"/>
                            </a:rPr>
                            <m:t>2</m:t>
                          </m:r>
                        </m:sub>
                      </m:sSub>
                      <m:r>
                        <m:rPr>
                          <m:sty m:val="p"/>
                        </m:rPr>
                        <a:rPr lang="en-US">
                          <a:solidFill>
                            <a:prstClr val="black"/>
                          </a:solidFill>
                          <a:latin typeface="Cambria Math" panose="02040503050406030204" pitchFamily="18" charset="0"/>
                          <a:ea typeface="Cambria Math" panose="02040503050406030204" pitchFamily="18" charset="0"/>
                        </a:rPr>
                        <m:t>O</m:t>
                      </m:r>
                    </m:oMath>
                  </m:oMathPara>
                </a14:m>
                <a:endParaRPr lang="en-US" b="0" strike="sngStrike" dirty="0">
                  <a:solidFill>
                    <a:srgbClr val="D60093"/>
                  </a:solidFill>
                  <a:ea typeface="Cambria Math" panose="02040503050406030204" pitchFamily="18" charset="0"/>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4072"/>
                <a:ext cx="9097045" cy="4471928"/>
              </a:xfrm>
              <a:blipFill rotWithShape="0">
                <a:blip r:embed="rId2"/>
                <a:stretch>
                  <a:fillRect l="-1408" t="-1362" r="-1877"/>
                </a:stretch>
              </a:blipFill>
            </p:spPr>
            <p:txBody>
              <a:bodyPr/>
              <a:lstStyle/>
              <a:p>
                <a:r>
                  <a:rPr lang="en-US">
                    <a:noFill/>
                  </a:rPr>
                  <a:t> </a:t>
                </a:r>
              </a:p>
            </p:txBody>
          </p:sp>
        </mc:Fallback>
      </mc:AlternateContent>
      <p:cxnSp>
        <p:nvCxnSpPr>
          <p:cNvPr id="3" name="Straight Connector 2">
            <a:extLst>
              <a:ext uri="{C183D7F6-B498-43B3-948B-1728B52AA6E4}">
                <adec:decorative xmlns:adec="http://schemas.microsoft.com/office/drawing/2017/decorative" xmlns="" val="1"/>
              </a:ext>
            </a:extLst>
          </p:cNvPr>
          <p:cNvCxnSpPr/>
          <p:nvPr/>
        </p:nvCxnSpPr>
        <p:spPr>
          <a:xfrm>
            <a:off x="381000" y="4267200"/>
            <a:ext cx="7696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280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663610" cy="626854"/>
          </a:xfrm>
        </p:spPr>
        <p:txBody>
          <a:bodyPr/>
          <a:lstStyle/>
          <a:p>
            <a:pPr marL="1257300" indent="-1257300"/>
            <a:r>
              <a:rPr lang="en-US" dirty="0">
                <a:solidFill>
                  <a:schemeClr val="bg1"/>
                </a:solidFill>
              </a:rPr>
              <a:t>19.1	</a:t>
            </a:r>
            <a:r>
              <a:rPr lang="en-US" dirty="0">
                <a:latin typeface="Calibri"/>
              </a:rPr>
              <a:t>Balancing Redox Reactions-</a:t>
            </a:r>
            <a:r>
              <a:rPr lang="en-US" dirty="0"/>
              <a:t>10</a:t>
            </a:r>
          </a:p>
        </p:txBody>
      </p:sp>
      <p:sp>
        <p:nvSpPr>
          <p:cNvPr id="23" name="Text Placeholder 22"/>
          <p:cNvSpPr>
            <a:spLocks noGrp="1"/>
          </p:cNvSpPr>
          <p:nvPr>
            <p:ph type="body" sz="quarter" idx="22"/>
          </p:nvPr>
        </p:nvSpPr>
        <p:spPr>
          <a:xfrm>
            <a:off x="0" y="1096386"/>
            <a:ext cx="9120809" cy="580014"/>
          </a:xfrm>
        </p:spPr>
        <p:txBody>
          <a:bodyPr/>
          <a:lstStyle/>
          <a:p>
            <a:r>
              <a:rPr lang="en-US" dirty="0">
                <a:latin typeface="Calibri"/>
              </a:rPr>
              <a:t>Balancing Redox Reactions</a:t>
            </a:r>
            <a:endParaRPr lang="en-US" dirty="0"/>
          </a:p>
        </p:txBody>
      </p:sp>
      <p:sp>
        <p:nvSpPr>
          <p:cNvPr id="24" name="Text Placeholder 23"/>
          <p:cNvSpPr>
            <a:spLocks noGrp="1"/>
          </p:cNvSpPr>
          <p:nvPr>
            <p:ph type="body" sz="quarter" idx="23"/>
          </p:nvPr>
        </p:nvSpPr>
        <p:spPr>
          <a:xfrm>
            <a:off x="1" y="1624072"/>
            <a:ext cx="9143999" cy="3938528"/>
          </a:xfrm>
        </p:spPr>
        <p:txBody>
          <a:bodyPr/>
          <a:lstStyle/>
          <a:p>
            <a:pPr marL="514350" indent="-514350">
              <a:spcBef>
                <a:spcPts val="0"/>
              </a:spcBef>
              <a:spcAft>
                <a:spcPts val="2800"/>
              </a:spcAft>
              <a:buFont typeface="+mj-lt"/>
              <a:buAutoNum type="arabicPeriod" startAt="8"/>
            </a:pPr>
            <a:r>
              <a:rPr lang="en-US" dirty="0"/>
              <a:t>For each H</a:t>
            </a:r>
            <a:r>
              <a:rPr lang="en-US" baseline="30000" dirty="0"/>
              <a:t>+</a:t>
            </a:r>
            <a:r>
              <a:rPr lang="en-US" dirty="0"/>
              <a:t> ion in the final equation, add one OH</a:t>
            </a:r>
            <a:r>
              <a:rPr lang="en-US" baseline="30000" dirty="0"/>
              <a:t>–</a:t>
            </a:r>
            <a:r>
              <a:rPr lang="en-US" dirty="0"/>
              <a:t> ion to each side of the equation, combining the H</a:t>
            </a:r>
            <a:r>
              <a:rPr lang="en-US" baseline="30000" dirty="0"/>
              <a:t>+</a:t>
            </a:r>
            <a:r>
              <a:rPr lang="en-US" dirty="0"/>
              <a:t> and OH</a:t>
            </a:r>
            <a:r>
              <a:rPr lang="en-US" baseline="30000" dirty="0"/>
              <a:t>–</a:t>
            </a:r>
            <a:r>
              <a:rPr lang="en-US" dirty="0"/>
              <a:t> ions to produce H</a:t>
            </a:r>
            <a:r>
              <a:rPr lang="en-US" baseline="-25000" dirty="0"/>
              <a:t>2</a:t>
            </a:r>
            <a:r>
              <a:rPr lang="en-US" dirty="0"/>
              <a:t>O.</a:t>
            </a:r>
          </a:p>
          <a:p>
            <a:pPr marL="514350" indent="-514350">
              <a:buFont typeface="+mj-lt"/>
              <a:buAutoNum type="arabicPeriod" startAt="8"/>
            </a:pPr>
            <a:r>
              <a:rPr lang="en-US" dirty="0"/>
              <a:t>Make any additional cancellations made necessary by the new H</a:t>
            </a:r>
            <a:r>
              <a:rPr lang="en-US" baseline="-25000" dirty="0"/>
              <a:t>2</a:t>
            </a:r>
            <a:r>
              <a:rPr lang="en-US" dirty="0"/>
              <a:t>O molecules. </a:t>
            </a:r>
          </a:p>
        </p:txBody>
      </p:sp>
    </p:spTree>
    <p:extLst>
      <p:ext uri="{BB962C8B-B14F-4D97-AF65-F5344CB8AC3E}">
        <p14:creationId xmlns:p14="http://schemas.microsoft.com/office/powerpoint/2010/main" val="363816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08075"/>
            <a:r>
              <a:rPr lang="en-US" b="1" kern="0" dirty="0">
                <a:solidFill>
                  <a:srgbClr val="FFF799"/>
                </a:solidFill>
              </a:rPr>
              <a:t>SAMPLE PROBLEM		</a:t>
            </a:r>
            <a:r>
              <a:rPr lang="en-US" b="1" kern="0" dirty="0">
                <a:solidFill>
                  <a:schemeClr val="bg1"/>
                </a:solidFill>
              </a:rPr>
              <a:t>19.1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2927"/>
                <a:ext cx="8991600" cy="2838546"/>
              </a:xfrm>
            </p:spPr>
            <p:txBody>
              <a:bodyPr/>
              <a:lstStyle/>
              <a:p>
                <a:pPr>
                  <a:spcBef>
                    <a:spcPts val="0"/>
                  </a:spcBef>
                  <a:spcAft>
                    <a:spcPts val="1800"/>
                  </a:spcAft>
                </a:pPr>
                <a:r>
                  <a:rPr lang="en-US" dirty="0"/>
                  <a:t>Permanganate ion and iodide ion react in basic solution to produce manganese(IV) oxide and molecular iodine. Use the half-reaction method to balance the equation: </a:t>
                </a:r>
              </a:p>
              <a:p>
                <a:pPr marL="2406650" indent="-228600" algn="ctr">
                  <a:spcBef>
                    <a:spcPts val="0"/>
                  </a:spcBef>
                  <a:spcAft>
                    <a:spcPts val="1500"/>
                  </a:spcAft>
                </a:pPr>
                <a14:m>
                  <m:oMathPara xmlns:m="http://schemas.openxmlformats.org/officeDocument/2006/math">
                    <m:oMathParaPr>
                      <m:jc m:val="left"/>
                    </m:oMathParaPr>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MnO</m:t>
                          </m:r>
                        </m:e>
                        <m:sub>
                          <m:r>
                            <a:rPr lang="en-US" b="0" i="0" smtClean="0">
                              <a:latin typeface="Cambria Math" panose="02040503050406030204" pitchFamily="18" charset="0"/>
                            </a:rPr>
                            <m:t>4</m:t>
                          </m:r>
                        </m:sub>
                        <m:sup>
                          <m:r>
                            <a:rPr lang="en-US" b="0" i="0" smtClean="0">
                              <a:latin typeface="Cambria Math" panose="02040503050406030204" pitchFamily="18" charset="0"/>
                            </a:rPr>
                            <m:t>−</m:t>
                          </m:r>
                        </m:sup>
                      </m:sSubSup>
                      <m:r>
                        <a:rPr lang="en-US"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I</m:t>
                          </m:r>
                        </m:e>
                        <m:sup>
                          <m:r>
                            <a:rPr lang="en-US" b="0" i="0" smtClean="0">
                              <a:latin typeface="Cambria Math" panose="02040503050406030204" pitchFamily="18" charset="0"/>
                              <a:ea typeface="Cambria Math" panose="02040503050406030204" pitchFamily="18" charset="0"/>
                            </a:rPr>
                            <m:t>−</m:t>
                          </m:r>
                        </m:sup>
                      </m:sSup>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MnO</m:t>
                          </m:r>
                        </m:e>
                        <m:sub>
                          <m:r>
                            <a:rPr lang="en-US" b="0" i="0" smtClean="0">
                              <a:latin typeface="Cambria Math" panose="02040503050406030204" pitchFamily="18" charset="0"/>
                              <a:ea typeface="Cambria Math" panose="02040503050406030204" pitchFamily="18" charset="0"/>
                            </a:rPr>
                            <m:t>2</m:t>
                          </m:r>
                        </m:sub>
                      </m:sSub>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I</m:t>
                          </m:r>
                        </m:e>
                        <m:sub>
                          <m:r>
                            <a:rPr lang="en-US" b="0" i="0" smtClean="0">
                              <a:latin typeface="Cambria Math" panose="02040503050406030204" pitchFamily="18" charset="0"/>
                              <a:ea typeface="Cambria Math" panose="02040503050406030204" pitchFamily="18" charset="0"/>
                            </a:rPr>
                            <m:t>2</m:t>
                          </m:r>
                        </m:sub>
                      </m:sSub>
                    </m:oMath>
                  </m:oMathPara>
                </a14:m>
                <a:endParaRPr lang="en-US" dirty="0"/>
              </a:p>
              <a:p>
                <a:pPr>
                  <a:spcBef>
                    <a:spcPts val="0"/>
                  </a:spcBef>
                  <a:spcAft>
                    <a:spcPts val="2800"/>
                  </a:spcAft>
                </a:pPr>
                <a:r>
                  <a:rPr lang="en-US" b="1" dirty="0">
                    <a:solidFill>
                      <a:srgbClr val="43638E"/>
                    </a:solidFill>
                    <a:latin typeface="Calibri" panose="020F0502020204030204" pitchFamily="34" charset="0"/>
                    <a:cs typeface="Calibri" panose="020F0502020204030204" pitchFamily="34" charset="0"/>
                  </a:rPr>
                  <a:t>Setup</a:t>
                </a:r>
                <a:endParaRPr lang="en-US" dirty="0">
                  <a:solidFill>
                    <a:srgbClr val="43638E"/>
                  </a:solidFill>
                  <a:latin typeface="Calibri" panose="020F0502020204030204" pitchFamily="34" charset="0"/>
                  <a:cs typeface="Calibri" panose="020F0502020204030204" pitchFamily="34" charset="0"/>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2927"/>
                <a:ext cx="8991600" cy="2838546"/>
              </a:xfrm>
              <a:blipFill rotWithShape="0">
                <a:blip r:embed="rId2"/>
                <a:stretch>
                  <a:fillRect l="-1356" t="-2151" r="-1085"/>
                </a:stretch>
              </a:blipFill>
            </p:spPr>
            <p:txBody>
              <a:bodyPr/>
              <a:lstStyle/>
              <a:p>
                <a:r>
                  <a:rPr lang="en-US">
                    <a:noFill/>
                  </a:rPr>
                  <a:t> </a:t>
                </a:r>
              </a:p>
            </p:txBody>
          </p:sp>
        </mc:Fallback>
      </mc:AlternateContent>
      <p:pic>
        <p:nvPicPr>
          <p:cNvPr id="10243" name="Picture 3" descr="First we assign oxidation numbers to each element on both sides of the equatio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725" y="3667125"/>
            <a:ext cx="44005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0749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6013">
              <a:tabLst>
                <a:tab pos="3254375"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0030"/>
                <a:ext cx="8991600" cy="5125869"/>
              </a:xfrm>
            </p:spPr>
            <p:txBody>
              <a:bodyPr/>
              <a:lstStyle/>
              <a:p>
                <a:pPr>
                  <a:spcBef>
                    <a:spcPts val="0"/>
                  </a:spcBef>
                  <a:spcAft>
                    <a:spcPts val="800"/>
                  </a:spcAft>
                </a:pPr>
                <a:r>
                  <a:rPr lang="en-US" b="1" dirty="0">
                    <a:solidFill>
                      <a:srgbClr val="43638E"/>
                    </a:solidFill>
                  </a:rPr>
                  <a:t>Solution</a:t>
                </a:r>
              </a:p>
              <a:p>
                <a:pPr marL="120650" indent="107950" algn="ctr" defTabSz="609600">
                  <a:spcBef>
                    <a:spcPts val="0"/>
                  </a:spcBef>
                  <a:spcAft>
                    <a:spcPts val="1200"/>
                  </a:spcAft>
                  <a:tabLst>
                    <a:tab pos="806450" algn="l"/>
                    <a:tab pos="1196975" algn="l"/>
                    <a:tab pos="1317625" algn="l"/>
                  </a:tabLst>
                </a:pPr>
                <a:r>
                  <a:rPr lang="en-US" sz="2600" dirty="0"/>
                  <a:t>Step 1.		Separate the unbalanced reaction into halt-reactions. </a:t>
                </a:r>
                <a:endParaRPr lang="en-US" sz="2600" b="1" dirty="0">
                  <a:solidFill>
                    <a:srgbClr val="4F74A7"/>
                  </a:solidFill>
                </a:endParaRPr>
              </a:p>
              <a:p>
                <a:pPr marL="4060825" indent="-2514600">
                  <a:spcBef>
                    <a:spcPts val="0"/>
                  </a:spcBef>
                  <a:spcAft>
                    <a:spcPts val="600"/>
                  </a:spcAft>
                </a:pPr>
                <a:r>
                  <a:rPr lang="en-US" i="1" dirty="0"/>
                  <a:t>Oxidation:</a:t>
                </a:r>
                <a:r>
                  <a:rPr lang="en-US" i="1" spc="6000" dirty="0"/>
                  <a:t>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oMath>
                </a14:m>
                <a:endParaRPr lang="en-US" i="1" dirty="0"/>
              </a:p>
              <a:p>
                <a:pPr indent="1546225" defTabSz="800100">
                  <a:spcBef>
                    <a:spcPts val="0"/>
                  </a:spcBef>
                  <a:spcAft>
                    <a:spcPts val="3600"/>
                  </a:spcAft>
                  <a:tabLst>
                    <a:tab pos="3092450" algn="l"/>
                  </a:tabLst>
                </a:pPr>
                <a:r>
                  <a:rPr lang="en-US" i="1" dirty="0"/>
                  <a:t>Reduction:	</a:t>
                </a:r>
                <a:r>
                  <a:rPr lang="en-US" i="1" spc="900"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oMath>
                </a14:m>
                <a:endParaRPr lang="en-US" b="1" dirty="0">
                  <a:solidFill>
                    <a:srgbClr val="4F74A7"/>
                  </a:solidFill>
                </a:endParaRPr>
              </a:p>
              <a:p>
                <a:pPr marL="174625" indent="-53975" algn="ctr" defTabSz="746125">
                  <a:spcBef>
                    <a:spcPts val="0"/>
                  </a:spcBef>
                  <a:spcAft>
                    <a:spcPts val="2800"/>
                  </a:spcAft>
                  <a:tabLst>
                    <a:tab pos="403225" algn="l"/>
                    <a:tab pos="1371600" algn="l"/>
                  </a:tabLst>
                </a:pPr>
                <a:r>
                  <a:rPr lang="en-US" sz="2600" dirty="0"/>
                  <a:t>Step 2.	Balance each halt-reaction for mass, excluding O and H.</a:t>
                </a:r>
              </a:p>
              <a:p>
                <a:pPr marL="1943100" indent="-1085850">
                  <a:spcBef>
                    <a:spcPts val="0"/>
                  </a:spcBef>
                </a:pPr>
                <a:r>
                  <a:rPr lang="en-US" i="1" dirty="0"/>
                  <a:t>		</a:t>
                </a:r>
                <a:r>
                  <a:rPr lang="en-US" dirty="0"/>
                  <a:t>	</a:t>
                </a:r>
                <a14:m>
                  <m:oMath xmlns:m="http://schemas.openxmlformats.org/officeDocument/2006/math">
                    <m:sSup>
                      <m:sSupPr>
                        <m:ctrlPr>
                          <a:rPr lang="en-US" i="1">
                            <a:latin typeface="Cambria Math" panose="02040503050406030204" pitchFamily="18" charset="0"/>
                          </a:rPr>
                        </m:ctrlPr>
                      </m:sSupPr>
                      <m:e>
                        <m:r>
                          <a:rPr lang="en-US">
                            <a:solidFill>
                              <a:srgbClr val="D60093"/>
                            </a:solidFill>
                            <a:latin typeface="Cambria Math" panose="02040503050406030204" pitchFamily="18" charset="0"/>
                          </a:rPr>
                          <m:t>2</m:t>
                        </m:r>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oMath>
                </a14:m>
                <a:endParaRPr lang="en-US" dirty="0"/>
              </a:p>
              <a:p>
                <a:pPr marL="3314700" indent="-114300">
                  <a:spcBef>
                    <a:spcPts val="0"/>
                  </a:spcBef>
                </a:pPr>
                <a:r>
                  <a:rPr lang="en-US" i="1"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oMath>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0030"/>
                <a:ext cx="8991600" cy="5125869"/>
              </a:xfrm>
              <a:blipFill rotWithShape="0">
                <a:blip r:embed="rId2"/>
                <a:stretch>
                  <a:fillRect l="-1356" t="-1070" r="-1153"/>
                </a:stretch>
              </a:blipFill>
            </p:spPr>
            <p:txBody>
              <a:bodyPr/>
              <a:lstStyle/>
              <a:p>
                <a:r>
                  <a:rPr lang="en-US">
                    <a:noFill/>
                  </a:rPr>
                  <a:t> </a:t>
                </a:r>
              </a:p>
            </p:txBody>
          </p:sp>
        </mc:Fallback>
      </mc:AlternateContent>
    </p:spTree>
    <p:extLst>
      <p:ext uri="{BB962C8B-B14F-4D97-AF65-F5344CB8AC3E}">
        <p14:creationId xmlns:p14="http://schemas.microsoft.com/office/powerpoint/2010/main" val="1390110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6013">
              <a:tabLst>
                <a:tab pos="3254375"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 Cont.</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8915400" cy="4946761"/>
              </a:xfrm>
            </p:spPr>
            <p:txBody>
              <a:bodyPr/>
              <a:lstStyle/>
              <a:p>
                <a:pPr>
                  <a:spcBef>
                    <a:spcPts val="0"/>
                  </a:spcBef>
                </a:pPr>
                <a:r>
                  <a:rPr lang="en-US" b="1" dirty="0">
                    <a:solidFill>
                      <a:srgbClr val="43638E"/>
                    </a:solidFill>
                  </a:rPr>
                  <a:t>Solution</a:t>
                </a:r>
              </a:p>
              <a:p>
                <a:pPr indent="511175" algn="ctr" defTabSz="895350">
                  <a:spcBef>
                    <a:spcPts val="0"/>
                  </a:spcBef>
                  <a:spcAft>
                    <a:spcPts val="1000"/>
                  </a:spcAft>
                </a:pPr>
                <a:r>
                  <a:rPr lang="en-US" dirty="0"/>
                  <a:t>Step 3.	Balance both half-reaction for O by adding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oMath>
                </a14:m>
                <a:endParaRPr lang="en-US" b="1" dirty="0">
                  <a:solidFill>
                    <a:srgbClr val="4F74A7"/>
                  </a:solidFill>
                </a:endParaRPr>
              </a:p>
              <a:p>
                <a:pPr marL="2971800" indent="-279400">
                  <a:spcBef>
                    <a:spcPts val="0"/>
                  </a:spcBef>
                  <a:spcAft>
                    <a:spcPts val="1200"/>
                  </a:spcAft>
                  <a:tabLst>
                    <a:tab pos="2690813" algn="l"/>
                  </a:tabLs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2</m:t>
                      </m:r>
                      <m:sSup>
                        <m:sSupPr>
                          <m:ctrlPr>
                            <a:rPr lang="en-US" i="1">
                              <a:latin typeface="Cambria Math" panose="02040503050406030204" pitchFamily="18" charset="0"/>
                            </a:rPr>
                          </m:ctrlPr>
                        </m:sSupPr>
                        <m:e>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oMath>
                  </m:oMathPara>
                </a14:m>
                <a:endParaRPr lang="en-US" i="1" dirty="0"/>
              </a:p>
              <a:p>
                <a:pPr marL="2568575" indent="-230188">
                  <a:spcBef>
                    <a:spcPts val="0"/>
                  </a:spcBef>
                  <a:spcAft>
                    <a:spcPts val="4000"/>
                  </a:spcAft>
                  <a:tabLst>
                    <a:tab pos="1208088" algn="l"/>
                    <a:tab pos="1708150" algn="l"/>
                  </a:tabLst>
                </a:pPr>
                <a14:m>
                  <m:oMathPara xmlns:m="http://schemas.openxmlformats.org/officeDocument/2006/math">
                    <m:oMathParaPr>
                      <m:jc m:val="left"/>
                    </m:oMathParaPr>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b>
                        <m:sSubPr>
                          <m:ctrlPr>
                            <a:rPr lang="en-US" b="0" i="1" smtClean="0">
                              <a:solidFill>
                                <a:srgbClr val="D60093"/>
                              </a:solidFill>
                              <a:latin typeface="Cambria Math" panose="02040503050406030204" pitchFamily="18" charset="0"/>
                              <a:ea typeface="Cambria Math" panose="02040503050406030204" pitchFamily="18" charset="0"/>
                            </a:rPr>
                          </m:ctrlPr>
                        </m:sSubPr>
                        <m:e>
                          <m:r>
                            <a:rPr lang="en-US" b="0" i="0" smtClean="0">
                              <a:solidFill>
                                <a:srgbClr val="D60093"/>
                              </a:solidFill>
                              <a:latin typeface="Cambria Math" panose="02040503050406030204" pitchFamily="18" charset="0"/>
                              <a:ea typeface="Cambria Math" panose="02040503050406030204" pitchFamily="18" charset="0"/>
                            </a:rPr>
                            <m:t>2</m:t>
                          </m:r>
                          <m:r>
                            <m:rPr>
                              <m:sty m:val="p"/>
                            </m:rPr>
                            <a:rPr lang="en-US" b="0" i="0" smtClean="0">
                              <a:solidFill>
                                <a:srgbClr val="D60093"/>
                              </a:solidFill>
                              <a:latin typeface="Cambria Math" panose="02040503050406030204" pitchFamily="18" charset="0"/>
                              <a:ea typeface="Cambria Math" panose="02040503050406030204" pitchFamily="18" charset="0"/>
                            </a:rPr>
                            <m:t>H</m:t>
                          </m:r>
                        </m:e>
                        <m:sub>
                          <m:r>
                            <a:rPr lang="en-US" b="0" i="0" smtClean="0">
                              <a:solidFill>
                                <a:srgbClr val="D60093"/>
                              </a:solidFill>
                              <a:latin typeface="Cambria Math" panose="02040503050406030204" pitchFamily="18" charset="0"/>
                              <a:ea typeface="Cambria Math" panose="02040503050406030204" pitchFamily="18" charset="0"/>
                            </a:rPr>
                            <m:t>2</m:t>
                          </m:r>
                        </m:sub>
                      </m:sSub>
                      <m:r>
                        <m:rPr>
                          <m:sty m:val="p"/>
                        </m:rPr>
                        <a:rPr lang="en-US" b="0" i="0" smtClean="0">
                          <a:solidFill>
                            <a:srgbClr val="D60093"/>
                          </a:solidFill>
                          <a:latin typeface="Cambria Math" panose="02040503050406030204" pitchFamily="18" charset="0"/>
                          <a:ea typeface="Cambria Math" panose="02040503050406030204" pitchFamily="18" charset="0"/>
                        </a:rPr>
                        <m:t>O</m:t>
                      </m:r>
                    </m:oMath>
                  </m:oMathPara>
                </a14:m>
                <a:endParaRPr lang="en-US" b="1" dirty="0">
                  <a:solidFill>
                    <a:srgbClr val="D60093"/>
                  </a:solidFill>
                </a:endParaRPr>
              </a:p>
              <a:p>
                <a:pPr indent="577850" algn="ctr">
                  <a:spcBef>
                    <a:spcPts val="0"/>
                  </a:spcBef>
                  <a:spcAft>
                    <a:spcPts val="1000"/>
                  </a:spcAft>
                </a:pPr>
                <a:r>
                  <a:rPr lang="en-US" dirty="0"/>
                  <a:t>Step 4.	Balance both halt-reaction for H by adding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oMath>
                </a14:m>
                <a:r>
                  <a:rPr lang="en-US" dirty="0"/>
                  <a:t>.</a:t>
                </a:r>
              </a:p>
              <a:p>
                <a:pPr marL="3482975" indent="-282575" defTabSz="1085850">
                  <a:spcBef>
                    <a:spcPts val="0"/>
                  </a:spcBef>
                  <a:spcAft>
                    <a:spcPts val="1200"/>
                  </a:spcAft>
                </a:pPr>
                <a14:m>
                  <m:oMathPara xmlns:m="http://schemas.openxmlformats.org/officeDocument/2006/math">
                    <m:oMathParaPr>
                      <m:jc m:val="left"/>
                    </m:oMathParaPr>
                    <m:oMath xmlns:m="http://schemas.openxmlformats.org/officeDocument/2006/math">
                      <m:sSup>
                        <m:sSupPr>
                          <m:ctrlPr>
                            <a:rPr lang="en-US" i="1" smtClean="0">
                              <a:solidFill>
                                <a:schemeClr val="tx1"/>
                              </a:solidFill>
                              <a:latin typeface="Cambria Math" panose="02040503050406030204" pitchFamily="18" charset="0"/>
                            </a:rPr>
                          </m:ctrlPr>
                        </m:sSupPr>
                        <m:e>
                          <m:r>
                            <a:rPr lang="en-US">
                              <a:solidFill>
                                <a:schemeClr val="tx1"/>
                              </a:solidFill>
                              <a:latin typeface="Cambria Math" panose="02040503050406030204" pitchFamily="18" charset="0"/>
                            </a:rPr>
                            <m:t>2</m:t>
                          </m:r>
                          <m:r>
                            <m:rPr>
                              <m:sty m:val="p"/>
                            </m:rPr>
                            <a:rPr lang="en-US">
                              <a:solidFill>
                                <a:schemeClr val="tx1"/>
                              </a:solidFill>
                              <a:latin typeface="Cambria Math" panose="02040503050406030204" pitchFamily="18" charset="0"/>
                            </a:rPr>
                            <m:t>I</m:t>
                          </m:r>
                        </m:e>
                        <m:sup>
                          <m:r>
                            <a:rPr lang="en-US">
                              <a:solidFill>
                                <a:schemeClr val="tx1"/>
                              </a:solidFill>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oMath>
                  </m:oMathPara>
                </a14:m>
                <a:endParaRPr lang="en-US" dirty="0"/>
              </a:p>
              <a:p>
                <a:pPr marL="2003425" indent="-114300">
                  <a:spcBef>
                    <a:spcPts val="0"/>
                  </a:spcBef>
                </a:pPr>
                <a14:m>
                  <m:oMathPara xmlns:m="http://schemas.openxmlformats.org/officeDocument/2006/math">
                    <m:oMathParaPr>
                      <m:jc m:val="left"/>
                    </m:oMathParaPr>
                    <m:oMath xmlns:m="http://schemas.openxmlformats.org/officeDocument/2006/math">
                      <m:r>
                        <a:rPr lang="en-US" b="0" i="1" smtClean="0">
                          <a:solidFill>
                            <a:srgbClr val="D60093"/>
                          </a:solidFill>
                          <a:latin typeface="Cambria Math" panose="02040503050406030204" pitchFamily="18" charset="0"/>
                        </a:rPr>
                        <m:t>4</m:t>
                      </m:r>
                      <m:sSup>
                        <m:sSupPr>
                          <m:ctrlPr>
                            <a:rPr lang="en-US" i="1">
                              <a:solidFill>
                                <a:srgbClr val="D60093"/>
                              </a:solidFill>
                              <a:latin typeface="Cambria Math" panose="02040503050406030204" pitchFamily="18" charset="0"/>
                            </a:rPr>
                          </m:ctrlPr>
                        </m:sSupPr>
                        <m:e>
                          <m:r>
                            <m:rPr>
                              <m:sty m:val="p"/>
                            </m:rPr>
                            <a:rPr lang="en-US" b="0" i="0" smtClean="0">
                              <a:solidFill>
                                <a:srgbClr val="D60093"/>
                              </a:solidFill>
                              <a:latin typeface="Cambria Math" panose="02040503050406030204" pitchFamily="18" charset="0"/>
                            </a:rPr>
                            <m:t>H</m:t>
                          </m:r>
                        </m:e>
                        <m:sup>
                          <m:r>
                            <a:rPr lang="en-US" b="0" i="0" smtClean="0">
                              <a:solidFill>
                                <a:srgbClr val="D60093"/>
                              </a:solidFill>
                              <a:latin typeface="Cambria Math" panose="02040503050406030204" pitchFamily="18" charset="0"/>
                            </a:rPr>
                            <m:t>+</m:t>
                          </m:r>
                        </m:sup>
                      </m:sSup>
                      <m:r>
                        <a:rPr lang="en-US" b="0" i="1" smtClean="0">
                          <a:latin typeface="Cambria Math" panose="02040503050406030204" pitchFamily="18" charset="0"/>
                        </a:rPr>
                        <m:t>+</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a:rPr lang="en-US">
                              <a:solidFill>
                                <a:schemeClr val="tx1"/>
                              </a:solidFill>
                              <a:latin typeface="Cambria Math" panose="02040503050406030204" pitchFamily="18" charset="0"/>
                              <a:ea typeface="Cambria Math" panose="02040503050406030204" pitchFamily="18" charset="0"/>
                            </a:rPr>
                            <m:t>2</m:t>
                          </m:r>
                          <m:r>
                            <m:rPr>
                              <m:sty m:val="p"/>
                            </m:rPr>
                            <a:rPr lang="en-US">
                              <a:solidFill>
                                <a:schemeClr val="tx1"/>
                              </a:solidFill>
                              <a:latin typeface="Cambria Math" panose="02040503050406030204" pitchFamily="18" charset="0"/>
                              <a:ea typeface="Cambria Math" panose="02040503050406030204" pitchFamily="18" charset="0"/>
                            </a:rPr>
                            <m:t>H</m:t>
                          </m:r>
                        </m:e>
                        <m:sub>
                          <m:r>
                            <a:rPr lang="en-US">
                              <a:solidFill>
                                <a:schemeClr val="tx1"/>
                              </a:solidFill>
                              <a:latin typeface="Cambria Math" panose="02040503050406030204" pitchFamily="18" charset="0"/>
                              <a:ea typeface="Cambria Math" panose="02040503050406030204" pitchFamily="18" charset="0"/>
                            </a:rPr>
                            <m:t>2</m:t>
                          </m:r>
                        </m:sub>
                      </m:sSub>
                      <m:r>
                        <m:rPr>
                          <m:sty m:val="p"/>
                        </m:rPr>
                        <a:rPr lang="en-US">
                          <a:solidFill>
                            <a:schemeClr val="tx1"/>
                          </a:solidFill>
                          <a:latin typeface="Cambria Math" panose="02040503050406030204" pitchFamily="18" charset="0"/>
                          <a:ea typeface="Cambria Math" panose="02040503050406030204" pitchFamily="18" charset="0"/>
                        </a:rPr>
                        <m:t>O</m:t>
                      </m:r>
                    </m:oMath>
                  </m:oMathPara>
                </a14:m>
                <a:endParaRPr lang="en-US" b="1"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8915400" cy="4946761"/>
              </a:xfrm>
              <a:blipFill rotWithShape="0">
                <a:blip r:embed="rId2"/>
                <a:stretch>
                  <a:fillRect l="-1367" t="-1108" r="-410"/>
                </a:stretch>
              </a:blipFill>
            </p:spPr>
            <p:txBody>
              <a:bodyPr/>
              <a:lstStyle/>
              <a:p>
                <a:r>
                  <a:rPr lang="en-US">
                    <a:noFill/>
                  </a:rPr>
                  <a:t> </a:t>
                </a:r>
              </a:p>
            </p:txBody>
          </p:sp>
        </mc:Fallback>
      </mc:AlternateContent>
    </p:spTree>
    <p:extLst>
      <p:ext uri="{BB962C8B-B14F-4D97-AF65-F5344CB8AC3E}">
        <p14:creationId xmlns:p14="http://schemas.microsoft.com/office/powerpoint/2010/main" val="1924959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76200" y="228600"/>
            <a:ext cx="8915400" cy="533400"/>
          </a:xfrm>
        </p:spPr>
        <p:txBody>
          <a:bodyPr/>
          <a:lstStyle/>
          <a:p>
            <a:pPr defTabSz="1128713">
              <a:tabLst>
                <a:tab pos="3257550" algn="l"/>
                <a:tab pos="4457700"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 Cont.-1</a:t>
            </a:r>
            <a:endParaRPr lang="en-US" dirty="0"/>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22"/>
              </p:nvPr>
            </p:nvSpPr>
            <p:spPr>
              <a:xfrm>
                <a:off x="0" y="952500"/>
                <a:ext cx="8915400" cy="5410200"/>
              </a:xfrm>
            </p:spPr>
            <p:txBody>
              <a:bodyPr/>
              <a:lstStyle/>
              <a:p>
                <a:pPr>
                  <a:spcBef>
                    <a:spcPts val="0"/>
                  </a:spcBef>
                  <a:spcAft>
                    <a:spcPts val="200"/>
                  </a:spcAft>
                </a:pPr>
                <a:r>
                  <a:rPr lang="en-US" b="1" dirty="0">
                    <a:solidFill>
                      <a:srgbClr val="43638E"/>
                    </a:solidFill>
                  </a:rPr>
                  <a:t>Solution</a:t>
                </a:r>
              </a:p>
              <a:p>
                <a:pPr marL="739775" indent="-295275" algn="ctr" defTabSz="673100">
                  <a:lnSpc>
                    <a:spcPts val="3800"/>
                  </a:lnSpc>
                  <a:spcBef>
                    <a:spcPts val="0"/>
                  </a:spcBef>
                  <a:spcAft>
                    <a:spcPts val="1000"/>
                  </a:spcAft>
                  <a:tabLst>
                    <a:tab pos="1774825" algn="l"/>
                  </a:tabLst>
                </a:pPr>
                <a:r>
                  <a:rPr lang="en-US" dirty="0"/>
                  <a:t>	Step 5.		Balance the total charge of both half-reactions by adding electrons.</a:t>
                </a:r>
                <a:endParaRPr lang="en-US" b="1" dirty="0">
                  <a:solidFill>
                    <a:srgbClr val="4F74A7"/>
                  </a:solidFill>
                </a:endParaRPr>
              </a:p>
              <a:p>
                <a:pPr marL="4122738">
                  <a:spcBef>
                    <a:spcPts val="0"/>
                  </a:spcBef>
                  <a:spcAft>
                    <a:spcPts val="12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2</m:t>
                      </m:r>
                      <m:sSup>
                        <m:sSupPr>
                          <m:ctrlPr>
                            <a:rPr lang="en-US" i="1">
                              <a:latin typeface="Cambria Math" panose="02040503050406030204" pitchFamily="18" charset="0"/>
                            </a:rPr>
                          </m:ctrlPr>
                        </m:sSupPr>
                        <m:e>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p>
                        <m:sSupPr>
                          <m:ctrlPr>
                            <a:rPr lang="en-US" i="1" smtClean="0">
                              <a:solidFill>
                                <a:srgbClr val="D60093"/>
                              </a:solidFill>
                              <a:latin typeface="Cambria Math" panose="02040503050406030204" pitchFamily="18" charset="0"/>
                              <a:ea typeface="Cambria Math" panose="02040503050406030204" pitchFamily="18" charset="0"/>
                            </a:rPr>
                          </m:ctrlPr>
                        </m:sSupPr>
                        <m:e>
                          <m:r>
                            <a:rPr lang="en-US" i="1">
                              <a:solidFill>
                                <a:srgbClr val="D60093"/>
                              </a:solidFill>
                              <a:latin typeface="Cambria Math" panose="02040503050406030204" pitchFamily="18" charset="0"/>
                              <a:ea typeface="Cambria Math" panose="02040503050406030204" pitchFamily="18" charset="0"/>
                            </a:rPr>
                            <m:t>2</m:t>
                          </m:r>
                          <m:r>
                            <a:rPr lang="en-US" i="1">
                              <a:solidFill>
                                <a:srgbClr val="D60093"/>
                              </a:solidFill>
                              <a:latin typeface="Cambria Math" panose="02040503050406030204" pitchFamily="18" charset="0"/>
                              <a:ea typeface="Cambria Math" panose="02040503050406030204" pitchFamily="18" charset="0"/>
                            </a:rPr>
                            <m:t>𝑒</m:t>
                          </m:r>
                        </m:e>
                        <m:sup>
                          <m:r>
                            <a:rPr lang="en-US" i="1">
                              <a:solidFill>
                                <a:srgbClr val="D60093"/>
                              </a:solidFill>
                              <a:latin typeface="Cambria Math" panose="02040503050406030204" pitchFamily="18" charset="0"/>
                              <a:ea typeface="Cambria Math" panose="02040503050406030204" pitchFamily="18" charset="0"/>
                            </a:rPr>
                            <m:t>−</m:t>
                          </m:r>
                        </m:sup>
                      </m:sSup>
                    </m:oMath>
                  </m:oMathPara>
                </a14:m>
                <a:endParaRPr lang="en-US" i="1" dirty="0">
                  <a:solidFill>
                    <a:srgbClr val="D60093"/>
                  </a:solidFill>
                  <a:latin typeface="Cambria Math" panose="02040503050406030204" pitchFamily="18" charset="0"/>
                  <a:ea typeface="Cambria Math" panose="02040503050406030204" pitchFamily="18" charset="0"/>
                </a:endParaRPr>
              </a:p>
              <a:p>
                <a:pPr marL="1604963">
                  <a:spcBef>
                    <a:spcPts val="0"/>
                  </a:spcBef>
                  <a:spcAft>
                    <a:spcPts val="3600"/>
                  </a:spcAft>
                </a:pPr>
                <a14:m>
                  <m:oMathPara xmlns:m="http://schemas.openxmlformats.org/officeDocument/2006/math">
                    <m:oMathParaPr>
                      <m:jc m:val="left"/>
                    </m:oMathParaPr>
                    <m:oMath xmlns:m="http://schemas.openxmlformats.org/officeDocument/2006/math">
                      <m:sSup>
                        <m:sSupPr>
                          <m:ctrlPr>
                            <a:rPr lang="en-US" i="1" smtClean="0">
                              <a:solidFill>
                                <a:srgbClr val="D60093"/>
                              </a:solidFill>
                              <a:latin typeface="Cambria Math" panose="02040503050406030204" pitchFamily="18" charset="0"/>
                            </a:rPr>
                          </m:ctrlPr>
                        </m:sSupPr>
                        <m:e>
                          <m:r>
                            <a:rPr lang="en-US" i="1">
                              <a:solidFill>
                                <a:srgbClr val="D60093"/>
                              </a:solidFill>
                              <a:latin typeface="Cambria Math" panose="02040503050406030204" pitchFamily="18" charset="0"/>
                            </a:rPr>
                            <m:t>3</m:t>
                          </m:r>
                          <m:r>
                            <a:rPr lang="en-US" i="1">
                              <a:solidFill>
                                <a:srgbClr val="D60093"/>
                              </a:solidFill>
                              <a:latin typeface="Cambria Math" panose="02040503050406030204" pitchFamily="18" charset="0"/>
                            </a:rPr>
                            <m:t>𝑒</m:t>
                          </m:r>
                        </m:e>
                        <m:sup>
                          <m:r>
                            <a:rPr lang="en-US" i="1">
                              <a:solidFill>
                                <a:srgbClr val="D60093"/>
                              </a:solidFill>
                              <a:latin typeface="Cambria Math" panose="02040503050406030204" pitchFamily="18" charset="0"/>
                            </a:rPr>
                            <m:t>−</m:t>
                          </m:r>
                        </m:sup>
                      </m:sSup>
                      <m:r>
                        <a:rPr lang="en-US" i="1">
                          <a:latin typeface="Cambria Math" panose="02040503050406030204" pitchFamily="18" charset="0"/>
                        </a:rPr>
                        <m:t>+4</m:t>
                      </m:r>
                      <m:sSup>
                        <m:sSupPr>
                          <m:ctrlPr>
                            <a:rPr lang="en-US" i="1">
                              <a:latin typeface="Cambria Math" panose="02040503050406030204" pitchFamily="18" charset="0"/>
                            </a:rPr>
                          </m:ctrlPr>
                        </m:sSupPr>
                        <m:e>
                          <m:r>
                            <m:rPr>
                              <m:sty m:val="p"/>
                            </m:rPr>
                            <a:rPr lang="en-US">
                              <a:latin typeface="Cambria Math" panose="02040503050406030204" pitchFamily="18" charset="0"/>
                            </a:rPr>
                            <m:t>H</m:t>
                          </m:r>
                        </m:e>
                        <m:sup>
                          <m:r>
                            <a:rPr lang="en-US">
                              <a:latin typeface="Cambria Math" panose="02040503050406030204" pitchFamily="18" charset="0"/>
                            </a:rPr>
                            <m:t>+</m:t>
                          </m:r>
                        </m:sup>
                      </m:sSup>
                      <m:r>
                        <a:rPr lang="en-US" b="0" i="1" smtClean="0">
                          <a:latin typeface="Cambria Math" panose="02040503050406030204" pitchFamily="18" charset="0"/>
                        </a:rPr>
                        <m:t>+</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a:rPr lang="en-US">
                              <a:solidFill>
                                <a:schemeClr val="tx1"/>
                              </a:solidFill>
                              <a:latin typeface="Cambria Math" panose="02040503050406030204" pitchFamily="18" charset="0"/>
                              <a:ea typeface="Cambria Math" panose="02040503050406030204" pitchFamily="18" charset="0"/>
                            </a:rPr>
                            <m:t>2</m:t>
                          </m:r>
                          <m:r>
                            <m:rPr>
                              <m:sty m:val="p"/>
                            </m:rPr>
                            <a:rPr lang="en-US">
                              <a:solidFill>
                                <a:schemeClr val="tx1"/>
                              </a:solidFill>
                              <a:latin typeface="Cambria Math" panose="02040503050406030204" pitchFamily="18" charset="0"/>
                              <a:ea typeface="Cambria Math" panose="02040503050406030204" pitchFamily="18" charset="0"/>
                            </a:rPr>
                            <m:t>H</m:t>
                          </m:r>
                        </m:e>
                        <m:sub>
                          <m:r>
                            <a:rPr lang="en-US">
                              <a:solidFill>
                                <a:schemeClr val="tx1"/>
                              </a:solidFill>
                              <a:latin typeface="Cambria Math" panose="02040503050406030204" pitchFamily="18" charset="0"/>
                              <a:ea typeface="Cambria Math" panose="02040503050406030204" pitchFamily="18" charset="0"/>
                            </a:rPr>
                            <m:t>2</m:t>
                          </m:r>
                        </m:sub>
                      </m:sSub>
                      <m:r>
                        <m:rPr>
                          <m:sty m:val="p"/>
                        </m:rPr>
                        <a:rPr lang="en-US">
                          <a:solidFill>
                            <a:schemeClr val="tx1"/>
                          </a:solidFill>
                          <a:latin typeface="Cambria Math" panose="02040503050406030204" pitchFamily="18" charset="0"/>
                          <a:ea typeface="Cambria Math" panose="02040503050406030204" pitchFamily="18" charset="0"/>
                        </a:rPr>
                        <m:t>O</m:t>
                      </m:r>
                    </m:oMath>
                  </m:oMathPara>
                </a14:m>
                <a:endParaRPr lang="en-US" b="1" dirty="0">
                  <a:solidFill>
                    <a:schemeClr val="tx1"/>
                  </a:solidFill>
                </a:endParaRPr>
              </a:p>
              <a:p>
                <a:pPr marL="806450" indent="-631825" algn="ctr" defTabSz="258763">
                  <a:lnSpc>
                    <a:spcPts val="3800"/>
                  </a:lnSpc>
                  <a:spcBef>
                    <a:spcPts val="0"/>
                  </a:spcBef>
                  <a:spcAft>
                    <a:spcPts val="2000"/>
                  </a:spcAft>
                  <a:tabLst>
                    <a:tab pos="228600" algn="l"/>
                    <a:tab pos="914400" algn="l"/>
                    <a:tab pos="1143000" algn="l"/>
                    <a:tab pos="1546225" algn="l"/>
                    <a:tab pos="2003425" algn="l"/>
                    <a:tab pos="2057400" algn="l"/>
                    <a:tab pos="2460625" algn="l"/>
                    <a:tab pos="2514600" algn="l"/>
                  </a:tabLst>
                </a:pPr>
                <a:r>
                  <a:rPr lang="en-US" dirty="0"/>
                  <a:t>Step 6.	Multiply the halt-reactions to make the of electrons the same in both.</a:t>
                </a:r>
              </a:p>
              <a:p>
                <a:pPr marL="3951288" indent="-3951288">
                  <a:spcBef>
                    <a:spcPts val="0"/>
                  </a:spcBef>
                  <a:spcAft>
                    <a:spcPts val="1200"/>
                  </a:spcAft>
                </a:pPr>
                <a14:m>
                  <m:oMathPara xmlns:m="http://schemas.openxmlformats.org/officeDocument/2006/math">
                    <m:oMathParaPr>
                      <m:jc m:val="left"/>
                    </m:oMathParaPr>
                    <m:oMath xmlns:m="http://schemas.openxmlformats.org/officeDocument/2006/math">
                      <m:r>
                        <a:rPr lang="en-US" b="0" i="0" smtClean="0">
                          <a:solidFill>
                            <a:srgbClr val="D60093"/>
                          </a:solidFill>
                          <a:latin typeface="Cambria Math" panose="02040503050406030204" pitchFamily="18" charset="0"/>
                        </a:rPr>
                        <m:t>3</m:t>
                      </m:r>
                      <m:d>
                        <m:dPr>
                          <m:ctrlPr>
                            <a:rPr lang="en-US" i="1" smtClean="0">
                              <a:latin typeface="Cambria Math" panose="02040503050406030204" pitchFamily="18" charset="0"/>
                            </a:rPr>
                          </m:ctrlPr>
                        </m:dPr>
                        <m:e>
                          <m:sSup>
                            <m:sSupPr>
                              <m:ctrlPr>
                                <a:rPr lang="en-US" i="1">
                                  <a:latin typeface="Cambria Math" panose="02040503050406030204" pitchFamily="18" charset="0"/>
                                </a:rPr>
                              </m:ctrlPr>
                            </m:sSupPr>
                            <m:e>
                              <m:r>
                                <a:rPr lang="en-US">
                                  <a:latin typeface="Cambria Math" panose="02040503050406030204" pitchFamily="18" charset="0"/>
                                </a:rPr>
                                <m:t>2</m:t>
                              </m:r>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e>
                      </m:d>
                    </m:oMath>
                  </m:oMathPara>
                </a14:m>
                <a:endParaRPr lang="en-US" dirty="0"/>
              </a:p>
              <a:p>
                <a:pPr marL="1431925">
                  <a:spcBef>
                    <a:spcPts val="0"/>
                  </a:spcBef>
                  <a:spcAft>
                    <a:spcPts val="500"/>
                  </a:spcAft>
                </a:pPr>
                <a14:m>
                  <m:oMathPara xmlns:m="http://schemas.openxmlformats.org/officeDocument/2006/math">
                    <m:oMathParaPr>
                      <m:jc m:val="left"/>
                    </m:oMathParaPr>
                    <m:oMath xmlns:m="http://schemas.openxmlformats.org/officeDocument/2006/math">
                      <m:r>
                        <a:rPr lang="en-US" i="1" smtClean="0">
                          <a:solidFill>
                            <a:srgbClr val="D60093"/>
                          </a:solidFill>
                          <a:latin typeface="Cambria Math" panose="02040503050406030204" pitchFamily="18" charset="0"/>
                        </a:rPr>
                        <m:t>2</m:t>
                      </m:r>
                      <m:d>
                        <m:dPr>
                          <m:ctrlPr>
                            <a:rPr lang="en-US" i="1" smtClean="0">
                              <a:latin typeface="Cambria Math" panose="02040503050406030204" pitchFamily="18" charset="0"/>
                            </a:rPr>
                          </m:ctrlPr>
                        </m:dPr>
                        <m:e>
                          <m:sSup>
                            <m:sSupPr>
                              <m:ctrlPr>
                                <a:rPr lang="en-US" i="1" smtClean="0">
                                  <a:latin typeface="Cambria Math" panose="02040503050406030204" pitchFamily="18" charset="0"/>
                                </a:rPr>
                              </m:ctrlPr>
                            </m:sSupPr>
                            <m:e>
                              <m:r>
                                <a:rPr lang="en-US" b="0" i="1" smtClean="0">
                                  <a:latin typeface="Cambria Math" panose="02040503050406030204" pitchFamily="18" charset="0"/>
                                </a:rPr>
                                <m:t>3</m:t>
                              </m:r>
                              <m:r>
                                <a:rPr lang="en-US" b="0" i="1" smtClean="0">
                                  <a:latin typeface="Cambria Math" panose="02040503050406030204" pitchFamily="18" charset="0"/>
                                </a:rPr>
                                <m:t>𝑒</m:t>
                              </m:r>
                            </m:e>
                            <m:sup>
                              <m:r>
                                <a:rPr lang="en-US" b="0" i="1" smtClean="0">
                                  <a:latin typeface="Cambria Math" panose="02040503050406030204" pitchFamily="18" charset="0"/>
                                </a:rPr>
                                <m:t>−</m:t>
                              </m:r>
                            </m:sup>
                          </m:sSup>
                          <m:r>
                            <a:rPr lang="en-US" b="0" i="1" smtClean="0">
                              <a:latin typeface="Cambria Math" panose="02040503050406030204" pitchFamily="18" charset="0"/>
                            </a:rPr>
                            <m:t>+</m:t>
                          </m:r>
                          <m:r>
                            <a:rPr lang="en-US" i="1" smtClean="0">
                              <a:solidFill>
                                <a:schemeClr val="tx1"/>
                              </a:solidFill>
                              <a:latin typeface="Cambria Math" panose="02040503050406030204" pitchFamily="18" charset="0"/>
                            </a:rPr>
                            <m:t>4</m:t>
                          </m:r>
                          <m:sSup>
                            <m:sSupPr>
                              <m:ctrlPr>
                                <a:rPr lang="en-US" i="1">
                                  <a:solidFill>
                                    <a:schemeClr val="tx1"/>
                                  </a:solidFill>
                                  <a:latin typeface="Cambria Math" panose="02040503050406030204" pitchFamily="18" charset="0"/>
                                </a:rPr>
                              </m:ctrlPr>
                            </m:sSupPr>
                            <m:e>
                              <m:r>
                                <m:rPr>
                                  <m:sty m:val="p"/>
                                </m:rPr>
                                <a:rPr lang="en-US">
                                  <a:solidFill>
                                    <a:schemeClr val="tx1"/>
                                  </a:solidFill>
                                  <a:latin typeface="Cambria Math" panose="02040503050406030204" pitchFamily="18" charset="0"/>
                                </a:rPr>
                                <m:t>H</m:t>
                              </m:r>
                            </m:e>
                            <m:sup>
                              <m:r>
                                <a:rPr lang="en-US">
                                  <a:solidFill>
                                    <a:schemeClr val="tx1"/>
                                  </a:solidFill>
                                  <a:latin typeface="Cambria Math" panose="02040503050406030204" pitchFamily="18" charset="0"/>
                                </a:rPr>
                                <m:t>+</m:t>
                              </m:r>
                            </m:sup>
                          </m:sSup>
                          <m:r>
                            <a:rPr lang="en-US" i="1">
                              <a:latin typeface="Cambria Math" panose="02040503050406030204" pitchFamily="18" charset="0"/>
                            </a:rPr>
                            <m:t>+</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r>
                            <m:rPr>
                              <m:nor/>
                            </m:rPr>
                            <a:rPr lang="en-US" b="1" dirty="0"/>
                            <m:t> </m:t>
                          </m:r>
                        </m:e>
                      </m:d>
                    </m:oMath>
                  </m:oMathPara>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2"/>
              </p:nvPr>
            </p:nvSpPr>
            <p:spPr>
              <a:xfrm>
                <a:off x="0" y="952500"/>
                <a:ext cx="8915400" cy="5410200"/>
              </a:xfrm>
              <a:blipFill rotWithShape="0">
                <a:blip r:embed="rId2"/>
                <a:stretch>
                  <a:fillRect l="-1367" t="-1014" r="-2187"/>
                </a:stretch>
              </a:blipFill>
            </p:spPr>
            <p:txBody>
              <a:bodyPr/>
              <a:lstStyle/>
              <a:p>
                <a:r>
                  <a:rPr lang="en-US">
                    <a:noFill/>
                  </a:rPr>
                  <a:t> </a:t>
                </a:r>
              </a:p>
            </p:txBody>
          </p:sp>
        </mc:Fallback>
      </mc:AlternateContent>
    </p:spTree>
    <p:extLst>
      <p:ext uri="{BB962C8B-B14F-4D97-AF65-F5344CB8AC3E}">
        <p14:creationId xmlns:p14="http://schemas.microsoft.com/office/powerpoint/2010/main" val="383707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28713">
              <a:tabLst>
                <a:tab pos="3257550" algn="l"/>
                <a:tab pos="4457700"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 Cont.-2</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8991600" cy="4232910"/>
              </a:xfrm>
            </p:spPr>
            <p:txBody>
              <a:bodyPr/>
              <a:lstStyle/>
              <a:p>
                <a:pPr>
                  <a:spcAft>
                    <a:spcPts val="400"/>
                  </a:spcAft>
                </a:pPr>
                <a:r>
                  <a:rPr lang="en-US" b="1" dirty="0">
                    <a:solidFill>
                      <a:srgbClr val="43638E"/>
                    </a:solidFill>
                  </a:rPr>
                  <a:t>Solution</a:t>
                </a:r>
              </a:p>
              <a:p>
                <a:pPr marL="114300" indent="-114300" defTabSz="1257300">
                  <a:spcBef>
                    <a:spcPts val="0"/>
                  </a:spcBef>
                  <a:spcAft>
                    <a:spcPts val="1800"/>
                  </a:spcAft>
                </a:pPr>
                <a:r>
                  <a:rPr lang="en-US" sz="2500" dirty="0"/>
                  <a:t>Step 7. </a:t>
                </a:r>
                <a:r>
                  <a:rPr lang="en-US" sz="2600" dirty="0"/>
                  <a:t>	</a:t>
                </a:r>
                <a:r>
                  <a:rPr lang="en-US" sz="2500" dirty="0"/>
                  <a:t>Add the half-reactions back together, cancelling electrons.</a:t>
                </a:r>
              </a:p>
              <a:p>
                <a:pPr marL="3543300" indent="341313" algn="ctr">
                  <a:spcBef>
                    <a:spcPts val="0"/>
                  </a:spcBef>
                  <a:spcAft>
                    <a:spcPts val="15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6</m:t>
                      </m:r>
                      <m:sSup>
                        <m:sSupPr>
                          <m:ctrlPr>
                            <a:rPr lang="en-US" i="1" smtClean="0">
                              <a:latin typeface="Cambria Math" panose="02040503050406030204" pitchFamily="18" charset="0"/>
                            </a:rPr>
                          </m:ctrlPr>
                        </m:sSupPr>
                        <m:e>
                          <m:r>
                            <m:rPr>
                              <m:sty m:val="p"/>
                            </m:rPr>
                            <a:rPr lang="en-US">
                              <a:latin typeface="Cambria Math" panose="02040503050406030204" pitchFamily="18" charset="0"/>
                            </a:rPr>
                            <m:t>I</m:t>
                          </m:r>
                        </m:e>
                        <m:sup>
                          <m:r>
                            <a:rPr lang="en-US">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I</m:t>
                          </m:r>
                        </m:e>
                        <m:sub>
                          <m:r>
                            <a:rPr lang="en-US">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p>
                        <m:sSupPr>
                          <m:ctrlPr>
                            <a:rPr lang="en-US" i="1" strike="sngStrike" smtClean="0">
                              <a:solidFill>
                                <a:schemeClr val="tx1"/>
                              </a:solidFill>
                              <a:latin typeface="Cambria Math" panose="02040503050406030204" pitchFamily="18" charset="0"/>
                              <a:ea typeface="Cambria Math" panose="02040503050406030204" pitchFamily="18" charset="0"/>
                            </a:rPr>
                          </m:ctrlPr>
                        </m:sSupPr>
                        <m:e>
                          <m:r>
                            <a:rPr lang="en-US" b="0" i="1" strike="sngStrike" smtClean="0">
                              <a:solidFill>
                                <a:schemeClr val="tx1"/>
                              </a:solidFill>
                              <a:latin typeface="Cambria Math" panose="02040503050406030204" pitchFamily="18" charset="0"/>
                              <a:ea typeface="Cambria Math" panose="02040503050406030204" pitchFamily="18" charset="0"/>
                            </a:rPr>
                            <m:t>6</m:t>
                          </m:r>
                          <m:r>
                            <a:rPr lang="en-US" i="1" strike="sngStrike">
                              <a:solidFill>
                                <a:schemeClr val="tx1"/>
                              </a:solidFill>
                              <a:latin typeface="Cambria Math" panose="02040503050406030204" pitchFamily="18" charset="0"/>
                              <a:ea typeface="Cambria Math" panose="02040503050406030204" pitchFamily="18" charset="0"/>
                            </a:rPr>
                            <m:t>𝑒</m:t>
                          </m:r>
                        </m:e>
                        <m:sup>
                          <m:r>
                            <a:rPr lang="en-US" i="1" strike="sngStrike">
                              <a:solidFill>
                                <a:schemeClr val="tx1"/>
                              </a:solidFill>
                              <a:latin typeface="Cambria Math" panose="02040503050406030204" pitchFamily="18" charset="0"/>
                              <a:ea typeface="Cambria Math" panose="02040503050406030204" pitchFamily="18" charset="0"/>
                            </a:rPr>
                            <m:t>−</m:t>
                          </m:r>
                        </m:sup>
                      </m:sSup>
                    </m:oMath>
                  </m:oMathPara>
                </a14:m>
                <a:endParaRPr lang="en-US" dirty="0"/>
              </a:p>
              <a:p>
                <a:pPr marL="800100" indent="293688" algn="ctr">
                  <a:spcBef>
                    <a:spcPts val="0"/>
                  </a:spcBef>
                  <a:spcAft>
                    <a:spcPts val="1500"/>
                  </a:spcAft>
                </a:pPr>
                <a14:m>
                  <m:oMathPara xmlns:m="http://schemas.openxmlformats.org/officeDocument/2006/math">
                    <m:oMathParaPr>
                      <m:jc m:val="left"/>
                    </m:oMathParaPr>
                    <m:oMath xmlns:m="http://schemas.openxmlformats.org/officeDocument/2006/math">
                      <m:sSup>
                        <m:sSupPr>
                          <m:ctrlPr>
                            <a:rPr lang="en-US" i="1" strike="sngStrike">
                              <a:latin typeface="Cambria Math" panose="02040503050406030204" pitchFamily="18" charset="0"/>
                            </a:rPr>
                          </m:ctrlPr>
                        </m:sSupPr>
                        <m:e>
                          <m:r>
                            <a:rPr lang="en-US" i="1" strike="sngStrike">
                              <a:latin typeface="Cambria Math" panose="02040503050406030204" pitchFamily="18" charset="0"/>
                            </a:rPr>
                            <m:t>6</m:t>
                          </m:r>
                          <m:r>
                            <a:rPr lang="en-US" i="1" strike="sngStrike">
                              <a:latin typeface="Cambria Math" panose="02040503050406030204" pitchFamily="18" charset="0"/>
                            </a:rPr>
                            <m:t>𝑒</m:t>
                          </m:r>
                        </m:e>
                        <m:sup>
                          <m:r>
                            <a:rPr lang="en-US" i="1" strike="sngStrike">
                              <a:latin typeface="Cambria Math" panose="02040503050406030204" pitchFamily="18" charset="0"/>
                            </a:rPr>
                            <m:t>−</m:t>
                          </m:r>
                        </m:sup>
                      </m:sSup>
                      <m:r>
                        <a:rPr lang="en-US" i="1">
                          <a:latin typeface="Cambria Math" panose="02040503050406030204" pitchFamily="18" charset="0"/>
                        </a:rPr>
                        <m:t>+8</m:t>
                      </m:r>
                      <m:sSup>
                        <m:sSupPr>
                          <m:ctrlPr>
                            <a:rPr lang="en-US" i="1">
                              <a:latin typeface="Cambria Math" panose="02040503050406030204" pitchFamily="18" charset="0"/>
                            </a:rPr>
                          </m:ctrlPr>
                        </m:sSupPr>
                        <m:e>
                          <m:r>
                            <m:rPr>
                              <m:sty m:val="p"/>
                            </m:rPr>
                            <a:rPr lang="en-US">
                              <a:latin typeface="Cambria Math" panose="02040503050406030204" pitchFamily="18" charset="0"/>
                            </a:rPr>
                            <m:t>H</m:t>
                          </m:r>
                        </m:e>
                        <m:sup>
                          <m:r>
                            <a:rPr lang="en-US">
                              <a:latin typeface="Cambria Math" panose="02040503050406030204" pitchFamily="18" charset="0"/>
                            </a:rPr>
                            <m:t>+</m:t>
                          </m:r>
                        </m:sup>
                      </m:sSup>
                      <m:r>
                        <a:rPr lang="en-US" i="1">
                          <a:latin typeface="Cambria Math" panose="02040503050406030204" pitchFamily="18" charset="0"/>
                        </a:rPr>
                        <m:t>+2</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a:latin typeface="Cambria Math" panose="02040503050406030204" pitchFamily="18" charset="0"/>
                              <a:ea typeface="Cambria Math" panose="02040503050406030204" pitchFamily="18" charset="0"/>
                            </a:rPr>
                            <m:t>4</m:t>
                          </m:r>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r>
                        <m:rPr>
                          <m:nor/>
                        </m:rPr>
                        <a:rPr lang="en-US" b="1" dirty="0"/>
                        <m:t> </m:t>
                      </m:r>
                    </m:oMath>
                  </m:oMathPara>
                </a14:m>
                <a:endParaRPr lang="en-US" dirty="0"/>
              </a:p>
              <a:p>
                <a:pPr marL="857250" algn="ctr">
                  <a:spcBef>
                    <a:spcPts val="0"/>
                  </a:spcBef>
                  <a:spcAft>
                    <a:spcPts val="15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8</m:t>
                      </m:r>
                      <m:sSup>
                        <m:sSupPr>
                          <m:ctrlPr>
                            <a:rPr lang="en-US" i="1">
                              <a:latin typeface="Cambria Math" panose="02040503050406030204" pitchFamily="18" charset="0"/>
                            </a:rPr>
                          </m:ctrlPr>
                        </m:sSupPr>
                        <m:e>
                          <m:r>
                            <m:rPr>
                              <m:sty m:val="p"/>
                            </m:rPr>
                            <a:rPr lang="en-US">
                              <a:latin typeface="Cambria Math" panose="02040503050406030204" pitchFamily="18" charset="0"/>
                            </a:rPr>
                            <m:t>H</m:t>
                          </m:r>
                        </m:e>
                        <m:sup>
                          <m:r>
                            <a:rPr lang="en-US">
                              <a:latin typeface="Cambria Math" panose="02040503050406030204" pitchFamily="18" charset="0"/>
                            </a:rPr>
                            <m:t>+</m:t>
                          </m:r>
                        </m:sup>
                      </m:sSup>
                      <m:r>
                        <a:rPr lang="en-US" i="1">
                          <a:latin typeface="Cambria Math" panose="02040503050406030204" pitchFamily="18" charset="0"/>
                        </a:rPr>
                        <m:t>+2</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6</m:t>
                          </m:r>
                          <m:r>
                            <m:rPr>
                              <m:sty m:val="p"/>
                            </m:rPr>
                            <a:rPr lang="en-US">
                              <a:latin typeface="Cambria Math" panose="02040503050406030204" pitchFamily="18" charset="0"/>
                            </a:rPr>
                            <m:t>I</m:t>
                          </m:r>
                        </m:e>
                        <m:sup>
                          <m:r>
                            <a:rPr lang="en-US" i="1">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I</m:t>
                          </m:r>
                        </m:e>
                        <m:sub>
                          <m:r>
                            <a:rPr lang="en-US" i="1">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a:latin typeface="Cambria Math" panose="02040503050406030204" pitchFamily="18" charset="0"/>
                              <a:ea typeface="Cambria Math" panose="02040503050406030204" pitchFamily="18" charset="0"/>
                            </a:rPr>
                            <m:t>4</m:t>
                          </m:r>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8991600" cy="4232910"/>
              </a:xfrm>
              <a:blipFill rotWithShape="0">
                <a:blip r:embed="rId2"/>
                <a:stretch>
                  <a:fillRect l="-1356" t="-1295" r="-68"/>
                </a:stretch>
              </a:blipFill>
            </p:spPr>
            <p:txBody>
              <a:bodyPr/>
              <a:lstStyle/>
              <a:p>
                <a:r>
                  <a:rPr lang="en-US">
                    <a:noFill/>
                  </a:rPr>
                  <a:t> </a:t>
                </a:r>
              </a:p>
            </p:txBody>
          </p:sp>
        </mc:Fallback>
      </mc:AlternateContent>
      <p:cxnSp>
        <p:nvCxnSpPr>
          <p:cNvPr id="4" name="Straight Connector 3">
            <a:extLst>
              <a:ext uri="{C183D7F6-B498-43B3-948B-1728B52AA6E4}">
                <adec:decorative xmlns:adec="http://schemas.microsoft.com/office/drawing/2017/decorative" xmlns="" val="1"/>
              </a:ext>
            </a:extLst>
          </p:cNvPr>
          <p:cNvCxnSpPr/>
          <p:nvPr/>
        </p:nvCxnSpPr>
        <p:spPr>
          <a:xfrm>
            <a:off x="533400" y="3200400"/>
            <a:ext cx="7696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4270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82435" y="228600"/>
            <a:ext cx="8915400" cy="533400"/>
          </a:xfrm>
        </p:spPr>
        <p:txBody>
          <a:bodyPr/>
          <a:lstStyle/>
          <a:p>
            <a:pPr defTabSz="1143000">
              <a:tabLst>
                <a:tab pos="3260725" algn="l"/>
                <a:tab pos="4457700"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 Cont.-3</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4191000"/>
              </a:xfrm>
            </p:spPr>
            <p:txBody>
              <a:bodyPr/>
              <a:lstStyle/>
              <a:p>
                <a:pPr>
                  <a:spcAft>
                    <a:spcPts val="400"/>
                  </a:spcAft>
                </a:pPr>
                <a:r>
                  <a:rPr lang="en-US" b="1" dirty="0">
                    <a:solidFill>
                      <a:srgbClr val="43638E"/>
                    </a:solidFill>
                  </a:rPr>
                  <a:t>Solution</a:t>
                </a:r>
              </a:p>
              <a:p>
                <a:pPr marL="1600200" indent="-1371600" defTabSz="773113">
                  <a:lnSpc>
                    <a:spcPts val="3500"/>
                  </a:lnSpc>
                  <a:spcBef>
                    <a:spcPts val="0"/>
                  </a:spcBef>
                  <a:tabLst>
                    <a:tab pos="1654175" algn="l"/>
                    <a:tab pos="1720850" algn="l"/>
                  </a:tabLst>
                </a:pPr>
                <a:r>
                  <a:rPr lang="en-US" sz="2500" dirty="0"/>
                  <a:t>Step 8.	For each </a:t>
                </a:r>
                <a14:m>
                  <m:oMath xmlns:m="http://schemas.openxmlformats.org/officeDocument/2006/math">
                    <m:sSup>
                      <m:sSupPr>
                        <m:ctrlPr>
                          <a:rPr lang="en-US" sz="2500" i="1" smtClean="0">
                            <a:latin typeface="Cambria Math" panose="02040503050406030204" pitchFamily="18" charset="0"/>
                          </a:rPr>
                        </m:ctrlPr>
                      </m:sSupPr>
                      <m:e>
                        <m:r>
                          <m:rPr>
                            <m:sty m:val="p"/>
                          </m:rPr>
                          <a:rPr lang="en-US" sz="2500" b="0" i="0" smtClean="0">
                            <a:latin typeface="Cambria Math" panose="02040503050406030204" pitchFamily="18" charset="0"/>
                          </a:rPr>
                          <m:t>H</m:t>
                        </m:r>
                      </m:e>
                      <m:sup>
                        <m:r>
                          <a:rPr lang="en-US" sz="2500" b="0" i="0" smtClean="0">
                            <a:latin typeface="Cambria Math" panose="02040503050406030204" pitchFamily="18" charset="0"/>
                          </a:rPr>
                          <m:t>+</m:t>
                        </m:r>
                      </m:sup>
                    </m:sSup>
                  </m:oMath>
                </a14:m>
                <a:r>
                  <a:rPr lang="en-US" sz="2500" dirty="0"/>
                  <a:t> ion in the final equation, add one</a:t>
                </a:r>
                <a14:m>
                  <m:oMath xmlns:m="http://schemas.openxmlformats.org/officeDocument/2006/math">
                    <m:sSup>
                      <m:sSupPr>
                        <m:ctrlPr>
                          <a:rPr lang="en-US" sz="2500" i="1">
                            <a:latin typeface="Cambria Math" panose="02040503050406030204" pitchFamily="18" charset="0"/>
                          </a:rPr>
                        </m:ctrlPr>
                      </m:sSupPr>
                      <m:e>
                        <m:r>
                          <a:rPr lang="en-US" sz="2500" b="0" i="1" smtClean="0">
                            <a:latin typeface="Cambria Math" panose="02040503050406030204" pitchFamily="18" charset="0"/>
                          </a:rPr>
                          <m:t> </m:t>
                        </m:r>
                        <m:r>
                          <m:rPr>
                            <m:sty m:val="p"/>
                          </m:rPr>
                          <a:rPr lang="en-US" sz="2500" b="0" i="0" smtClean="0">
                            <a:latin typeface="Cambria Math" panose="02040503050406030204" pitchFamily="18" charset="0"/>
                          </a:rPr>
                          <m:t>O</m:t>
                        </m:r>
                        <m:r>
                          <m:rPr>
                            <m:sty m:val="p"/>
                          </m:rPr>
                          <a:rPr lang="en-US" sz="2500">
                            <a:latin typeface="Cambria Math" panose="02040503050406030204" pitchFamily="18" charset="0"/>
                          </a:rPr>
                          <m:t>H</m:t>
                        </m:r>
                      </m:e>
                      <m:sup>
                        <m:r>
                          <a:rPr lang="en-US" sz="2500" b="0" i="0" smtClean="0">
                            <a:latin typeface="Cambria Math" panose="02040503050406030204" pitchFamily="18" charset="0"/>
                          </a:rPr>
                          <m:t>−</m:t>
                        </m:r>
                      </m:sup>
                    </m:sSup>
                  </m:oMath>
                </a14:m>
                <a:r>
                  <a:rPr lang="en-US" sz="2500" dirty="0"/>
                  <a:t> ion to each side of the equation, combining the </a:t>
                </a:r>
                <a14:m>
                  <m:oMath xmlns:m="http://schemas.openxmlformats.org/officeDocument/2006/math">
                    <m:sSup>
                      <m:sSupPr>
                        <m:ctrlPr>
                          <a:rPr lang="en-US" sz="2500" i="1">
                            <a:latin typeface="Cambria Math" panose="02040503050406030204" pitchFamily="18" charset="0"/>
                          </a:rPr>
                        </m:ctrlPr>
                      </m:sSupPr>
                      <m:e>
                        <m:r>
                          <m:rPr>
                            <m:sty m:val="p"/>
                          </m:rPr>
                          <a:rPr lang="en-US" sz="2500">
                            <a:latin typeface="Cambria Math" panose="02040503050406030204" pitchFamily="18" charset="0"/>
                          </a:rPr>
                          <m:t>H</m:t>
                        </m:r>
                      </m:e>
                      <m:sup>
                        <m:r>
                          <a:rPr lang="en-US" sz="2500">
                            <a:latin typeface="Cambria Math" panose="02040503050406030204" pitchFamily="18" charset="0"/>
                          </a:rPr>
                          <m:t>+</m:t>
                        </m:r>
                      </m:sup>
                    </m:sSup>
                  </m:oMath>
                </a14:m>
                <a:r>
                  <a:rPr lang="en-US" sz="2500" dirty="0"/>
                  <a:t> and </a:t>
                </a:r>
                <a14:m>
                  <m:oMath xmlns:m="http://schemas.openxmlformats.org/officeDocument/2006/math">
                    <m:sSup>
                      <m:sSupPr>
                        <m:ctrlPr>
                          <a:rPr lang="en-US" sz="2500" i="1">
                            <a:latin typeface="Cambria Math" panose="02040503050406030204" pitchFamily="18" charset="0"/>
                          </a:rPr>
                        </m:ctrlPr>
                      </m:sSupPr>
                      <m:e>
                        <m:r>
                          <m:rPr>
                            <m:sty m:val="p"/>
                          </m:rPr>
                          <a:rPr lang="en-US" sz="2500">
                            <a:latin typeface="Cambria Math" panose="02040503050406030204" pitchFamily="18" charset="0"/>
                          </a:rPr>
                          <m:t>OH</m:t>
                        </m:r>
                      </m:e>
                      <m:sup>
                        <m:r>
                          <a:rPr lang="en-US" sz="2500">
                            <a:latin typeface="Cambria Math" panose="02040503050406030204" pitchFamily="18" charset="0"/>
                          </a:rPr>
                          <m:t>−</m:t>
                        </m:r>
                      </m:sup>
                    </m:sSup>
                  </m:oMath>
                </a14:m>
                <a:endParaRPr lang="en-US" sz="2500" dirty="0"/>
              </a:p>
              <a:p>
                <a:pPr defTabSz="1600200">
                  <a:lnSpc>
                    <a:spcPts val="3500"/>
                  </a:lnSpc>
                  <a:spcBef>
                    <a:spcPts val="0"/>
                  </a:spcBef>
                </a:pPr>
                <a:r>
                  <a:rPr lang="en-US" sz="2500" dirty="0"/>
                  <a:t>	ions to produce </a:t>
                </a:r>
                <a14:m>
                  <m:oMath xmlns:m="http://schemas.openxmlformats.org/officeDocument/2006/math">
                    <m:sSub>
                      <m:sSubPr>
                        <m:ctrlPr>
                          <a:rPr lang="en-US" sz="2500" i="1" smtClean="0">
                            <a:latin typeface="Cambria Math" panose="02040503050406030204" pitchFamily="18" charset="0"/>
                          </a:rPr>
                        </m:ctrlPr>
                      </m:sSubPr>
                      <m:e>
                        <m:r>
                          <m:rPr>
                            <m:sty m:val="p"/>
                          </m:rPr>
                          <a:rPr lang="en-US" sz="2500" b="0" i="0" smtClean="0">
                            <a:latin typeface="Cambria Math" panose="02040503050406030204" pitchFamily="18" charset="0"/>
                          </a:rPr>
                          <m:t>H</m:t>
                        </m:r>
                      </m:e>
                      <m:sub>
                        <m:r>
                          <a:rPr lang="en-US" sz="2500" b="0" i="0" smtClean="0">
                            <a:latin typeface="Cambria Math" panose="02040503050406030204" pitchFamily="18" charset="0"/>
                          </a:rPr>
                          <m:t>2</m:t>
                        </m:r>
                      </m:sub>
                    </m:sSub>
                    <m:r>
                      <m:rPr>
                        <m:sty m:val="p"/>
                      </m:rPr>
                      <a:rPr lang="en-US" sz="2500" b="0" i="0" smtClean="0">
                        <a:latin typeface="Cambria Math" panose="02040503050406030204" pitchFamily="18" charset="0"/>
                      </a:rPr>
                      <m:t>O</m:t>
                    </m:r>
                  </m:oMath>
                </a14:m>
                <a:r>
                  <a:rPr lang="en-US" sz="250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4191000"/>
              </a:xfrm>
              <a:blipFill rotWithShape="0">
                <a:blip r:embed="rId2"/>
                <a:stretch>
                  <a:fillRect l="-1333" t="-1308"/>
                </a:stretch>
              </a:blipFill>
            </p:spPr>
            <p:txBody>
              <a:bodyPr/>
              <a:lstStyle/>
              <a:p>
                <a:r>
                  <a:rPr lang="en-US">
                    <a:noFill/>
                  </a:rPr>
                  <a:t> </a:t>
                </a:r>
              </a:p>
            </p:txBody>
          </p:sp>
        </mc:Fallback>
      </mc:AlternateContent>
      <p:pic>
        <p:nvPicPr>
          <p:cNvPr id="8" name="Picture 7" descr="Adding 8 OH- to each side and combining with 8 H+ on the reactant side creates 8 H2O on the left and 4 on the ri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8" y="3095625"/>
            <a:ext cx="884872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690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a:spLocks noGrp="1"/>
          </p:cNvSpPr>
          <p:nvPr>
            <p:ph type="body" sz="quarter" idx="24"/>
          </p:nvPr>
        </p:nvSpPr>
        <p:spPr>
          <a:xfrm>
            <a:off x="76200" y="152400"/>
            <a:ext cx="2133600" cy="657468"/>
          </a:xfrm>
          <a:prstGeom prst="rect">
            <a:avLst/>
          </a:prstGeom>
        </p:spPr>
        <p:txBody>
          <a:bodyPr/>
          <a:lstStyle>
            <a:lvl1pPr marL="0" indent="0">
              <a:buNone/>
              <a:defRPr sz="6000">
                <a:solidFill>
                  <a:srgbClr val="939598"/>
                </a:solidFill>
                <a:latin typeface="Helvetica" panose="020B0604020202020204" pitchFamily="34" charset="0"/>
                <a:cs typeface="Helvetica"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3200" dirty="0">
                <a:solidFill>
                  <a:schemeClr val="bg1"/>
                </a:solidFill>
              </a:rPr>
              <a:t>CHAPTER</a:t>
            </a:r>
          </a:p>
        </p:txBody>
      </p:sp>
      <p:sp>
        <p:nvSpPr>
          <p:cNvPr id="8" name="Text Placeholder 2"/>
          <p:cNvSpPr>
            <a:spLocks noGrp="1"/>
          </p:cNvSpPr>
          <p:nvPr>
            <p:ph type="body" sz="quarter" idx="23"/>
          </p:nvPr>
        </p:nvSpPr>
        <p:spPr>
          <a:xfrm>
            <a:off x="2286000" y="0"/>
            <a:ext cx="1066800" cy="809868"/>
          </a:xfrm>
          <a:prstGeom prst="rect">
            <a:avLst/>
          </a:prstGeom>
        </p:spPr>
        <p:txBody>
          <a:bodyPr/>
          <a:lstStyle>
            <a:lvl1pPr marL="0" indent="0">
              <a:spcBef>
                <a:spcPts val="0"/>
              </a:spcBef>
              <a:buNone/>
              <a:defRPr sz="3200">
                <a:solidFill>
                  <a:schemeClr val="bg1"/>
                </a:solidFill>
                <a:latin typeface="Helvetica" panose="020B0604020202020204" pitchFamily="34" charset="0"/>
                <a:cs typeface="Helvetica" panose="020B0604020202020204" pitchFamily="34"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sz="6000" dirty="0">
                <a:solidFill>
                  <a:srgbClr val="6E7072"/>
                </a:solidFill>
              </a:rPr>
              <a:t>19</a:t>
            </a:r>
          </a:p>
        </p:txBody>
      </p:sp>
      <p:sp>
        <p:nvSpPr>
          <p:cNvPr id="2" name="Title 1"/>
          <p:cNvSpPr>
            <a:spLocks noGrp="1"/>
          </p:cNvSpPr>
          <p:nvPr>
            <p:ph type="title"/>
          </p:nvPr>
        </p:nvSpPr>
        <p:spPr>
          <a:xfrm>
            <a:off x="3429000" y="0"/>
            <a:ext cx="3352800" cy="457200"/>
          </a:xfrm>
        </p:spPr>
        <p:txBody>
          <a:bodyPr/>
          <a:lstStyle/>
          <a:p>
            <a:pPr algn="l"/>
            <a:r>
              <a:rPr lang="en-US" sz="3200" dirty="0">
                <a:latin typeface="Helvetica" panose="020B0604020202020204" pitchFamily="34" charset="0"/>
                <a:cs typeface="Helvetica" panose="020B0604020202020204" pitchFamily="34" charset="0"/>
              </a:rPr>
              <a:t>Electrochemistry</a:t>
            </a:r>
          </a:p>
        </p:txBody>
      </p:sp>
      <p:sp>
        <p:nvSpPr>
          <p:cNvPr id="22" name="Text Placeholder 21"/>
          <p:cNvSpPr>
            <a:spLocks noGrp="1"/>
          </p:cNvSpPr>
          <p:nvPr>
            <p:ph type="body" sz="quarter" idx="22"/>
          </p:nvPr>
        </p:nvSpPr>
        <p:spPr>
          <a:xfrm>
            <a:off x="546100" y="1866900"/>
            <a:ext cx="8458200" cy="4373880"/>
          </a:xfrm>
        </p:spPr>
        <p:txBody>
          <a:bodyPr/>
          <a:lstStyle/>
          <a:p>
            <a:pPr fontAlgn="t">
              <a:spcBef>
                <a:spcPts val="0"/>
              </a:spcBef>
              <a:tabLst>
                <a:tab pos="800100" algn="l"/>
              </a:tabLst>
            </a:pPr>
            <a:r>
              <a:rPr lang="en-US" dirty="0">
                <a:solidFill>
                  <a:srgbClr val="CC0000"/>
                </a:solidFill>
                <a:latin typeface="Calibri" panose="020F0502020204030204" pitchFamily="34" charset="0"/>
                <a:cs typeface="Calibri" panose="020F0502020204030204" pitchFamily="34" charset="0"/>
              </a:rPr>
              <a:t>19.1</a:t>
            </a:r>
            <a:r>
              <a:rPr lang="en-US" dirty="0"/>
              <a:t>	Balancing Redox Reactions</a:t>
            </a:r>
          </a:p>
          <a:p>
            <a:pPr fontAlgn="t">
              <a:spcBef>
                <a:spcPts val="0"/>
              </a:spcBef>
              <a:tabLst>
                <a:tab pos="800100" algn="l"/>
              </a:tabLst>
            </a:pPr>
            <a:r>
              <a:rPr lang="en-US" dirty="0">
                <a:solidFill>
                  <a:srgbClr val="CE171F"/>
                </a:solidFill>
                <a:latin typeface="Calibri" panose="020F0502020204030204" pitchFamily="34" charset="0"/>
                <a:cs typeface="Calibri" panose="020F0502020204030204" pitchFamily="34" charset="0"/>
              </a:rPr>
              <a:t>19.2</a:t>
            </a:r>
            <a:r>
              <a:rPr lang="en-US" dirty="0"/>
              <a:t>	Galvanic Cells</a:t>
            </a:r>
          </a:p>
          <a:p>
            <a:pPr defTabSz="800100" fontAlgn="t">
              <a:spcBef>
                <a:spcPts val="0"/>
              </a:spcBef>
            </a:pPr>
            <a:r>
              <a:rPr lang="en-US" dirty="0">
                <a:solidFill>
                  <a:srgbClr val="CC0000"/>
                </a:solidFill>
                <a:latin typeface="Calibri" panose="020F0502020204030204" pitchFamily="34" charset="0"/>
                <a:cs typeface="Calibri" panose="020F0502020204030204" pitchFamily="34" charset="0"/>
              </a:rPr>
              <a:t>19.3</a:t>
            </a:r>
            <a:r>
              <a:rPr lang="en-US" dirty="0"/>
              <a:t>	Standard Reduction Potentials</a:t>
            </a:r>
          </a:p>
          <a:p>
            <a:pPr marL="800100" indent="-800100" fontAlgn="t">
              <a:spcBef>
                <a:spcPts val="0"/>
              </a:spcBef>
            </a:pPr>
            <a:r>
              <a:rPr lang="en-US" dirty="0">
                <a:solidFill>
                  <a:srgbClr val="CE171F"/>
                </a:solidFill>
                <a:latin typeface="Calibri" panose="020F0502020204030204" pitchFamily="34" charset="0"/>
                <a:cs typeface="Calibri" panose="020F0502020204030204" pitchFamily="34" charset="0"/>
              </a:rPr>
              <a:t>19.4</a:t>
            </a:r>
            <a:r>
              <a:rPr lang="en-US" dirty="0"/>
              <a:t>	Spontaneity of Redox Reactions Under Standard- State Conditions</a:t>
            </a:r>
          </a:p>
          <a:p>
            <a:pPr marL="800100" indent="-800100" fontAlgn="t">
              <a:spcBef>
                <a:spcPts val="0"/>
              </a:spcBef>
            </a:pPr>
            <a:r>
              <a:rPr lang="en-US" dirty="0">
                <a:solidFill>
                  <a:srgbClr val="CC0000"/>
                </a:solidFill>
                <a:latin typeface="Calibri" panose="020F0502020204030204" pitchFamily="34" charset="0"/>
                <a:cs typeface="Calibri" panose="020F0502020204030204" pitchFamily="34" charset="0"/>
              </a:rPr>
              <a:t>19.5</a:t>
            </a:r>
            <a:r>
              <a:rPr lang="en-US" dirty="0"/>
              <a:t>	Spontaneity of Redox Reactions Under Conditions Other Than Standard State</a:t>
            </a:r>
          </a:p>
          <a:p>
            <a:pPr defTabSz="800100" fontAlgn="t">
              <a:spcBef>
                <a:spcPts val="0"/>
              </a:spcBef>
            </a:pPr>
            <a:r>
              <a:rPr lang="en-US" dirty="0">
                <a:solidFill>
                  <a:srgbClr val="CE171F"/>
                </a:solidFill>
                <a:latin typeface="Calibri" panose="020F0502020204030204" pitchFamily="34" charset="0"/>
                <a:cs typeface="Calibri" panose="020F0502020204030204" pitchFamily="34" charset="0"/>
              </a:rPr>
              <a:t>19.6</a:t>
            </a:r>
            <a:r>
              <a:rPr lang="en-US" dirty="0"/>
              <a:t>	Batteries</a:t>
            </a:r>
          </a:p>
          <a:p>
            <a:pPr defTabSz="800100" fontAlgn="t">
              <a:spcBef>
                <a:spcPts val="0"/>
              </a:spcBef>
            </a:pPr>
            <a:r>
              <a:rPr lang="en-US" dirty="0">
                <a:solidFill>
                  <a:srgbClr val="CC0000"/>
                </a:solidFill>
                <a:latin typeface="Calibri" panose="020F0502020204030204" pitchFamily="34" charset="0"/>
                <a:cs typeface="Calibri" panose="020F0502020204030204" pitchFamily="34" charset="0"/>
              </a:rPr>
              <a:t>19.7</a:t>
            </a:r>
            <a:r>
              <a:rPr lang="en-US" dirty="0"/>
              <a:t>	Electrolysis</a:t>
            </a:r>
          </a:p>
          <a:p>
            <a:pPr fontAlgn="t">
              <a:spcBef>
                <a:spcPts val="0"/>
              </a:spcBef>
              <a:tabLst>
                <a:tab pos="800100" algn="l"/>
              </a:tabLst>
            </a:pPr>
            <a:r>
              <a:rPr lang="en-US" dirty="0">
                <a:solidFill>
                  <a:srgbClr val="CE171F"/>
                </a:solidFill>
                <a:latin typeface="Calibri" panose="020F0502020204030204" pitchFamily="34" charset="0"/>
                <a:cs typeface="Calibri" panose="020F0502020204030204" pitchFamily="34" charset="0"/>
              </a:rPr>
              <a:t>19.8</a:t>
            </a:r>
            <a:r>
              <a:rPr lang="en-US" dirty="0"/>
              <a:t>	Corrosion</a:t>
            </a: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82435" y="228600"/>
            <a:ext cx="8915400" cy="533400"/>
          </a:xfrm>
        </p:spPr>
        <p:txBody>
          <a:bodyPr/>
          <a:lstStyle/>
          <a:p>
            <a:pPr defTabSz="1114425">
              <a:tabLst>
                <a:tab pos="3260725" algn="l"/>
              </a:tabLst>
            </a:pPr>
            <a:r>
              <a:rPr lang="en-US" b="1" kern="0" dirty="0">
                <a:solidFill>
                  <a:srgbClr val="FFF799"/>
                </a:solidFill>
              </a:rPr>
              <a:t>SAMPLE PROBLEM	 </a:t>
            </a:r>
            <a:r>
              <a:rPr lang="en-US" b="1" kern="0" dirty="0">
                <a:solidFill>
                  <a:schemeClr val="bg1"/>
                </a:solidFill>
              </a:rPr>
              <a:t>19.1	</a:t>
            </a:r>
            <a:r>
              <a:rPr lang="en-US" b="1" dirty="0">
                <a:solidFill>
                  <a:schemeClr val="bg1"/>
                </a:solidFill>
              </a:rPr>
              <a:t>Solution, Cont.-4</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0259"/>
                <a:ext cx="9144000" cy="4038600"/>
              </a:xfrm>
            </p:spPr>
            <p:txBody>
              <a:bodyPr/>
              <a:lstStyle/>
              <a:p>
                <a:pPr>
                  <a:spcBef>
                    <a:spcPts val="0"/>
                  </a:spcBef>
                </a:pPr>
                <a:r>
                  <a:rPr lang="en-US" b="1" dirty="0">
                    <a:solidFill>
                      <a:srgbClr val="43638E"/>
                    </a:solidFill>
                  </a:rPr>
                  <a:t>Solution</a:t>
                </a:r>
              </a:p>
              <a:p>
                <a:pPr indent="511175" defTabSz="114300">
                  <a:lnSpc>
                    <a:spcPts val="4000"/>
                  </a:lnSpc>
                  <a:spcBef>
                    <a:spcPts val="0"/>
                  </a:spcBef>
                  <a:spcAft>
                    <a:spcPts val="3000"/>
                  </a:spcAft>
                  <a:tabLst>
                    <a:tab pos="1828800" algn="l"/>
                    <a:tab pos="1882775" algn="l"/>
                  </a:tabLst>
                </a:pPr>
                <a:r>
                  <a:rPr lang="en-US" sz="2400" dirty="0">
                    <a:latin typeface="Cambria Math" panose="02040503050406030204" pitchFamily="18" charset="0"/>
                  </a:rPr>
                  <a:t>Step 9.	Carry out any cancellations made necessary by the		additional </a:t>
                </a:r>
                <a14:m>
                  <m:oMath xmlns:m="http://schemas.openxmlformats.org/officeDocument/2006/math">
                    <m:sSub>
                      <m:sSubPr>
                        <m:ctrlPr>
                          <a:rPr lang="en-US" sz="2400" i="1">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i="1">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oMath>
                </a14:m>
                <a:r>
                  <a:rPr lang="en-US" sz="2400" dirty="0">
                    <a:latin typeface="Cambria Math" panose="02040503050406030204" pitchFamily="18" charset="0"/>
                  </a:rPr>
                  <a:t> molecules.</a:t>
                </a:r>
              </a:p>
              <a:p>
                <a:pPr>
                  <a:spcAft>
                    <a:spcPts val="28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4</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r>
                        <a:rPr lang="en-US" b="0" i="1" smtClean="0">
                          <a:latin typeface="Cambria Math" panose="02040503050406030204" pitchFamily="18" charset="0"/>
                        </a:rPr>
                        <m:t>+</m:t>
                      </m:r>
                      <m:r>
                        <a:rPr lang="en-US" i="1">
                          <a:latin typeface="Cambria Math" panose="02040503050406030204" pitchFamily="18" charset="0"/>
                        </a:rPr>
                        <m:t>2</m:t>
                      </m:r>
                      <m:sSubSup>
                        <m:sSubSupPr>
                          <m:ctrlPr>
                            <a:rPr lang="en-US" i="1">
                              <a:latin typeface="Cambria Math" panose="02040503050406030204" pitchFamily="18" charset="0"/>
                            </a:rPr>
                          </m:ctrlPr>
                        </m:sSubSupPr>
                        <m:e>
                          <m:r>
                            <m:rPr>
                              <m:sty m:val="p"/>
                            </m:rPr>
                            <a:rPr lang="en-US">
                              <a:latin typeface="Cambria Math" panose="02040503050406030204" pitchFamily="18" charset="0"/>
                            </a:rPr>
                            <m:t>MnO</m:t>
                          </m:r>
                        </m:e>
                        <m:sub>
                          <m:r>
                            <a:rPr lang="en-US">
                              <a:latin typeface="Cambria Math" panose="02040503050406030204" pitchFamily="18" charset="0"/>
                            </a:rPr>
                            <m:t>4</m:t>
                          </m:r>
                        </m:sub>
                        <m:sup>
                          <m:r>
                            <a:rPr lang="en-US">
                              <a:latin typeface="Cambria Math" panose="02040503050406030204" pitchFamily="18" charset="0"/>
                            </a:rPr>
                            <m:t>−</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6</m:t>
                          </m:r>
                          <m:r>
                            <m:rPr>
                              <m:sty m:val="p"/>
                            </m:rPr>
                            <a:rPr lang="en-US">
                              <a:latin typeface="Cambria Math" panose="02040503050406030204" pitchFamily="18" charset="0"/>
                            </a:rPr>
                            <m:t>I</m:t>
                          </m:r>
                        </m:e>
                        <m:sup>
                          <m:r>
                            <a:rPr lang="en-US" i="1">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MnO</m:t>
                          </m:r>
                        </m:e>
                        <m:sub>
                          <m:r>
                            <a:rPr lang="en-US">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I</m:t>
                          </m:r>
                        </m:e>
                        <m:sub>
                          <m:r>
                            <a:rPr lang="en-US" i="1">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8</m:t>
                          </m:r>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0259"/>
                <a:ext cx="9144000" cy="4038600"/>
              </a:xfrm>
              <a:blipFill rotWithShape="0">
                <a:blip r:embed="rId2"/>
                <a:stretch>
                  <a:fillRect l="-1333" t="-1511"/>
                </a:stretch>
              </a:blipFill>
            </p:spPr>
            <p:txBody>
              <a:bodyPr/>
              <a:lstStyle/>
              <a:p>
                <a:r>
                  <a:rPr lang="en-US">
                    <a:noFill/>
                  </a:rPr>
                  <a:t> </a:t>
                </a:r>
              </a:p>
            </p:txBody>
          </p:sp>
        </mc:Fallback>
      </mc:AlternateContent>
    </p:spTree>
    <p:extLst>
      <p:ext uri="{BB962C8B-B14F-4D97-AF65-F5344CB8AC3E}">
        <p14:creationId xmlns:p14="http://schemas.microsoft.com/office/powerpoint/2010/main" val="653894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229600" cy="457200"/>
          </a:xfrm>
          <a:prstGeom prst="rect">
            <a:avLst/>
          </a:prstGeom>
        </p:spPr>
        <p:txBody>
          <a:bodyPr/>
          <a:lstStyle/>
          <a:p>
            <a:pPr marL="1257300" indent="-1257300"/>
            <a:r>
              <a:rPr lang="en-US" dirty="0">
                <a:solidFill>
                  <a:schemeClr val="bg1"/>
                </a:solidFill>
              </a:rPr>
              <a:t>19.2</a:t>
            </a:r>
            <a:r>
              <a:rPr lang="en-US" dirty="0"/>
              <a:t>	Galvanic Cells</a:t>
            </a:r>
          </a:p>
        </p:txBody>
      </p:sp>
      <p:sp>
        <p:nvSpPr>
          <p:cNvPr id="24" name="Text Placeholder 23"/>
          <p:cNvSpPr>
            <a:spLocks noGrp="1"/>
          </p:cNvSpPr>
          <p:nvPr>
            <p:ph type="body" sz="quarter" idx="22"/>
          </p:nvPr>
        </p:nvSpPr>
        <p:spPr>
          <a:xfrm>
            <a:off x="3962400" y="1219200"/>
            <a:ext cx="1447800" cy="457200"/>
          </a:xfrm>
        </p:spPr>
        <p:txBody>
          <a:bodyPr/>
          <a:lstStyle/>
          <a:p>
            <a:pPr algn="l"/>
            <a:r>
              <a:rPr lang="en-US" b="1" dirty="0"/>
              <a:t>Topics</a:t>
            </a:r>
            <a:endParaRPr lang="en-US" dirty="0"/>
          </a:p>
        </p:txBody>
      </p:sp>
      <p:sp>
        <p:nvSpPr>
          <p:cNvPr id="25" name="Content Placeholder 24"/>
          <p:cNvSpPr>
            <a:spLocks noGrp="1"/>
          </p:cNvSpPr>
          <p:nvPr>
            <p:ph sz="quarter" idx="23"/>
          </p:nvPr>
        </p:nvSpPr>
        <p:spPr>
          <a:xfrm>
            <a:off x="1714500" y="1878107"/>
            <a:ext cx="5715000" cy="685800"/>
          </a:xfrm>
        </p:spPr>
        <p:txBody>
          <a:bodyPr/>
          <a:lstStyle/>
          <a:p>
            <a:r>
              <a:rPr lang="en-US" dirty="0"/>
              <a:t>Galvanic Cells</a:t>
            </a:r>
          </a:p>
        </p:txBody>
      </p:sp>
    </p:spTree>
    <p:extLst>
      <p:ext uri="{BB962C8B-B14F-4D97-AF65-F5344CB8AC3E}">
        <p14:creationId xmlns:p14="http://schemas.microsoft.com/office/powerpoint/2010/main" val="105125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63610" cy="626854"/>
          </a:xfrm>
        </p:spPr>
        <p:txBody>
          <a:bodyPr/>
          <a:lstStyle/>
          <a:p>
            <a:pPr marL="1257300" indent="-1257300"/>
            <a:r>
              <a:rPr lang="en-US" dirty="0">
                <a:solidFill>
                  <a:schemeClr val="bg1"/>
                </a:solidFill>
              </a:rPr>
              <a:t>19.2</a:t>
            </a:r>
            <a:r>
              <a:rPr lang="en-US" dirty="0"/>
              <a:t>	Galvanic Cells-1</a:t>
            </a:r>
          </a:p>
        </p:txBody>
      </p:sp>
      <p:sp>
        <p:nvSpPr>
          <p:cNvPr id="24" name="Text Placeholder 23"/>
          <p:cNvSpPr>
            <a:spLocks noGrp="1"/>
          </p:cNvSpPr>
          <p:nvPr>
            <p:ph type="body" sz="quarter" idx="22"/>
          </p:nvPr>
        </p:nvSpPr>
        <p:spPr>
          <a:xfrm>
            <a:off x="0" y="1093165"/>
            <a:ext cx="9120809" cy="527285"/>
          </a:xfrm>
        </p:spPr>
        <p:txBody>
          <a:bodyPr/>
          <a:lstStyle/>
          <a:p>
            <a:r>
              <a:rPr lang="en-US" dirty="0"/>
              <a:t>Galvanic Cells</a:t>
            </a:r>
          </a:p>
        </p:txBody>
      </p:sp>
      <p:sp>
        <p:nvSpPr>
          <p:cNvPr id="25" name="Text Placeholder 24"/>
          <p:cNvSpPr>
            <a:spLocks noGrp="1"/>
          </p:cNvSpPr>
          <p:nvPr>
            <p:ph type="body" sz="quarter" idx="23"/>
          </p:nvPr>
        </p:nvSpPr>
        <p:spPr>
          <a:xfrm>
            <a:off x="0" y="1600200"/>
            <a:ext cx="9107557" cy="884814"/>
          </a:xfrm>
        </p:spPr>
        <p:txBody>
          <a:bodyPr/>
          <a:lstStyle/>
          <a:p>
            <a:r>
              <a:rPr lang="en-US" dirty="0"/>
              <a:t>The experimental apparatus for generating electricity through the use of a spontaneous reaction is called a </a:t>
            </a:r>
            <a:r>
              <a:rPr lang="en-US" b="1" i="1" dirty="0"/>
              <a:t>galvanic cell. </a:t>
            </a:r>
          </a:p>
        </p:txBody>
      </p:sp>
      <p:pic>
        <p:nvPicPr>
          <p:cNvPr id="17" name="Picture 16" descr="The experimental setup with a galvanic cell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9865" y="3216442"/>
            <a:ext cx="4114802" cy="3124412"/>
          </a:xfrm>
          <a:prstGeom prst="rect">
            <a:avLst/>
          </a:prstGeom>
        </p:spPr>
      </p:pic>
      <mc:AlternateContent xmlns:mc="http://schemas.openxmlformats.org/markup-compatibility/2006" xmlns:a14="http://schemas.microsoft.com/office/drawing/2010/main">
        <mc:Choice Requires="a14">
          <p:sp>
            <p:nvSpPr>
              <p:cNvPr id="2" name="Text Placeholder 1"/>
              <p:cNvSpPr>
                <a:spLocks noGrp="1"/>
              </p:cNvSpPr>
              <p:nvPr>
                <p:ph type="body" sz="quarter" idx="24"/>
              </p:nvPr>
            </p:nvSpPr>
            <p:spPr>
              <a:xfrm>
                <a:off x="1219200" y="2667000"/>
                <a:ext cx="6629400" cy="533400"/>
              </a:xfrm>
              <a:solidFill>
                <a:schemeClr val="bg1"/>
              </a:solidFill>
            </p:spPr>
            <p:txBody>
              <a:bodyPr/>
              <a:lstStyle/>
              <a:p>
                <a:pPr/>
                <a14:m>
                  <m:oMathPara xmlns:m="http://schemas.openxmlformats.org/officeDocument/2006/math">
                    <m:oMathParaPr>
                      <m:jc m:val="centerGroup"/>
                    </m:oMathParaPr>
                    <m:oMath xmlns:m="http://schemas.openxmlformats.org/officeDocument/2006/math">
                      <m:r>
                        <m:rPr>
                          <m:sty m:val="p"/>
                        </m:rPr>
                        <a:rPr lang="en-US" sz="2900">
                          <a:latin typeface="Cambria Math" panose="02040503050406030204" pitchFamily="18" charset="0"/>
                        </a:rPr>
                        <m:t>Zn</m:t>
                      </m:r>
                      <m:d>
                        <m:dPr>
                          <m:ctrlPr>
                            <a:rPr lang="en-US" sz="2900" i="1">
                              <a:latin typeface="Cambria Math" panose="02040503050406030204" pitchFamily="18" charset="0"/>
                            </a:rPr>
                          </m:ctrlPr>
                        </m:dPr>
                        <m:e>
                          <m:r>
                            <a:rPr lang="en-US" sz="2900" i="1">
                              <a:latin typeface="Cambria Math" panose="02040503050406030204" pitchFamily="18" charset="0"/>
                            </a:rPr>
                            <m:t>𝑠</m:t>
                          </m:r>
                        </m:e>
                      </m:d>
                      <m:r>
                        <a:rPr lang="en-US" sz="2900">
                          <a:latin typeface="Cambria Math" panose="02040503050406030204" pitchFamily="18" charset="0"/>
                        </a:rPr>
                        <m:t>+</m:t>
                      </m:r>
                      <m:sSup>
                        <m:sSupPr>
                          <m:ctrlPr>
                            <a:rPr lang="en-US" sz="2900" i="1">
                              <a:latin typeface="Cambria Math" panose="02040503050406030204" pitchFamily="18" charset="0"/>
                            </a:rPr>
                          </m:ctrlPr>
                        </m:sSupPr>
                        <m:e>
                          <m:r>
                            <m:rPr>
                              <m:sty m:val="p"/>
                            </m:rPr>
                            <a:rPr lang="en-US" sz="2900">
                              <a:latin typeface="Cambria Math" panose="02040503050406030204" pitchFamily="18" charset="0"/>
                            </a:rPr>
                            <m:t>Cu</m:t>
                          </m:r>
                        </m:e>
                        <m:sup>
                          <m:r>
                            <a:rPr lang="en-US" sz="2900">
                              <a:latin typeface="Cambria Math" panose="02040503050406030204" pitchFamily="18" charset="0"/>
                            </a:rPr>
                            <m:t>2+</m:t>
                          </m:r>
                        </m:sup>
                      </m:sSup>
                      <m:d>
                        <m:dPr>
                          <m:ctrlPr>
                            <a:rPr lang="en-US" sz="2900" i="1">
                              <a:latin typeface="Cambria Math" panose="02040503050406030204" pitchFamily="18" charset="0"/>
                            </a:rPr>
                          </m:ctrlPr>
                        </m:dPr>
                        <m:e>
                          <m:r>
                            <a:rPr lang="en-US" sz="2900" i="1">
                              <a:latin typeface="Cambria Math" panose="02040503050406030204" pitchFamily="18" charset="0"/>
                            </a:rPr>
                            <m:t>𝑎𝑞</m:t>
                          </m:r>
                        </m:e>
                      </m:d>
                      <m:r>
                        <a:rPr lang="en-US" sz="2900">
                          <a:latin typeface="Cambria Math" panose="02040503050406030204" pitchFamily="18" charset="0"/>
                          <a:ea typeface="Cambria Math" panose="02040503050406030204" pitchFamily="18" charset="0"/>
                        </a:rPr>
                        <m:t>⟶</m:t>
                      </m:r>
                      <m:sSup>
                        <m:sSupPr>
                          <m:ctrlPr>
                            <a:rPr lang="en-US" sz="2900" i="1">
                              <a:latin typeface="Cambria Math" panose="02040503050406030204" pitchFamily="18" charset="0"/>
                              <a:ea typeface="Cambria Math" panose="02040503050406030204" pitchFamily="18" charset="0"/>
                            </a:rPr>
                          </m:ctrlPr>
                        </m:sSupPr>
                        <m:e>
                          <m:r>
                            <m:rPr>
                              <m:sty m:val="p"/>
                            </m:rPr>
                            <a:rPr lang="en-US" sz="2900">
                              <a:latin typeface="Cambria Math" panose="02040503050406030204" pitchFamily="18" charset="0"/>
                              <a:ea typeface="Cambria Math" panose="02040503050406030204" pitchFamily="18" charset="0"/>
                            </a:rPr>
                            <m:t>Zn</m:t>
                          </m:r>
                        </m:e>
                        <m:sup>
                          <m:r>
                            <a:rPr lang="en-US" sz="2900">
                              <a:latin typeface="Cambria Math" panose="02040503050406030204" pitchFamily="18" charset="0"/>
                              <a:ea typeface="Cambria Math" panose="02040503050406030204" pitchFamily="18" charset="0"/>
                            </a:rPr>
                            <m:t>2+</m:t>
                          </m:r>
                        </m:sup>
                      </m:sSup>
                      <m:d>
                        <m:dPr>
                          <m:ctrlPr>
                            <a:rPr lang="en-US" sz="2900" i="1">
                              <a:latin typeface="Cambria Math" panose="02040503050406030204" pitchFamily="18" charset="0"/>
                              <a:ea typeface="Cambria Math" panose="02040503050406030204" pitchFamily="18" charset="0"/>
                            </a:rPr>
                          </m:ctrlPr>
                        </m:dPr>
                        <m:e>
                          <m:r>
                            <a:rPr lang="en-US" sz="2900" i="1">
                              <a:latin typeface="Cambria Math" panose="02040503050406030204" pitchFamily="18" charset="0"/>
                              <a:ea typeface="Cambria Math" panose="02040503050406030204" pitchFamily="18" charset="0"/>
                            </a:rPr>
                            <m:t>𝑎𝑞</m:t>
                          </m:r>
                        </m:e>
                      </m:d>
                      <m:r>
                        <a:rPr lang="en-US" sz="2900">
                          <a:latin typeface="Cambria Math" panose="02040503050406030204" pitchFamily="18" charset="0"/>
                          <a:ea typeface="Cambria Math" panose="02040503050406030204" pitchFamily="18" charset="0"/>
                        </a:rPr>
                        <m:t>+</m:t>
                      </m:r>
                      <m:r>
                        <m:rPr>
                          <m:sty m:val="p"/>
                        </m:rPr>
                        <a:rPr lang="en-US" sz="2900">
                          <a:latin typeface="Cambria Math" panose="02040503050406030204" pitchFamily="18" charset="0"/>
                          <a:ea typeface="Cambria Math" panose="02040503050406030204" pitchFamily="18" charset="0"/>
                        </a:rPr>
                        <m:t>Cu</m:t>
                      </m:r>
                      <m:d>
                        <m:dPr>
                          <m:ctrlPr>
                            <a:rPr lang="en-US" sz="2900" i="1">
                              <a:latin typeface="Cambria Math" panose="02040503050406030204" pitchFamily="18" charset="0"/>
                              <a:ea typeface="Cambria Math" panose="02040503050406030204" pitchFamily="18" charset="0"/>
                            </a:rPr>
                          </m:ctrlPr>
                        </m:dPr>
                        <m:e>
                          <m:r>
                            <a:rPr lang="en-US" sz="2900" i="1">
                              <a:latin typeface="Cambria Math" panose="02040503050406030204" pitchFamily="18" charset="0"/>
                              <a:ea typeface="Cambria Math" panose="02040503050406030204" pitchFamily="18" charset="0"/>
                            </a:rPr>
                            <m:t>𝑠</m:t>
                          </m:r>
                        </m:e>
                      </m:d>
                    </m:oMath>
                  </m:oMathPara>
                </a14:m>
                <a:endParaRPr lang="en-US" sz="2900"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24"/>
              </p:nvPr>
            </p:nvSpPr>
            <p:spPr>
              <a:xfrm>
                <a:off x="1219200" y="2667000"/>
                <a:ext cx="6629400" cy="533400"/>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75120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63610" cy="626854"/>
          </a:xfrm>
        </p:spPr>
        <p:txBody>
          <a:bodyPr/>
          <a:lstStyle/>
          <a:p>
            <a:pPr marL="1257300" indent="-1257300"/>
            <a:r>
              <a:rPr lang="en-US" dirty="0">
                <a:solidFill>
                  <a:schemeClr val="bg1"/>
                </a:solidFill>
              </a:rPr>
              <a:t>19.2</a:t>
            </a:r>
            <a:r>
              <a:rPr lang="en-US" dirty="0"/>
              <a:t>	Galvanic Cells-2</a:t>
            </a:r>
          </a:p>
        </p:txBody>
      </p:sp>
      <p:sp>
        <p:nvSpPr>
          <p:cNvPr id="23" name="Text Placeholder 22"/>
          <p:cNvSpPr>
            <a:spLocks noGrp="1"/>
          </p:cNvSpPr>
          <p:nvPr>
            <p:ph type="body" sz="quarter" idx="22"/>
          </p:nvPr>
        </p:nvSpPr>
        <p:spPr>
          <a:xfrm>
            <a:off x="0" y="1090746"/>
            <a:ext cx="9120809" cy="431458"/>
          </a:xfrm>
        </p:spPr>
        <p:txBody>
          <a:bodyPr/>
          <a:lstStyle/>
          <a:p>
            <a:r>
              <a:rPr lang="en-US" dirty="0"/>
              <a:t>Galvanic Cells</a:t>
            </a:r>
          </a:p>
        </p:txBody>
      </p:sp>
      <p:sp>
        <p:nvSpPr>
          <p:cNvPr id="24" name="Text Placeholder 23"/>
          <p:cNvSpPr>
            <a:spLocks noGrp="1"/>
          </p:cNvSpPr>
          <p:nvPr>
            <p:ph type="body" sz="quarter" idx="23"/>
          </p:nvPr>
        </p:nvSpPr>
        <p:spPr>
          <a:xfrm>
            <a:off x="0" y="1589922"/>
            <a:ext cx="9015879" cy="4145601"/>
          </a:xfrm>
        </p:spPr>
        <p:txBody>
          <a:bodyPr/>
          <a:lstStyle/>
          <a:p>
            <a:pPr>
              <a:spcBef>
                <a:spcPts val="0"/>
              </a:spcBef>
              <a:spcAft>
                <a:spcPts val="3200"/>
              </a:spcAft>
            </a:pPr>
            <a:r>
              <a:rPr lang="en-US" dirty="0"/>
              <a:t>The zinc and copper bars are called </a:t>
            </a:r>
            <a:r>
              <a:rPr lang="en-US" b="1" i="1" dirty="0"/>
              <a:t>electrodes. </a:t>
            </a:r>
          </a:p>
          <a:p>
            <a:pPr>
              <a:spcBef>
                <a:spcPts val="0"/>
              </a:spcBef>
              <a:spcAft>
                <a:spcPts val="3400"/>
              </a:spcAft>
            </a:pPr>
            <a:r>
              <a:rPr lang="en-US" dirty="0"/>
              <a:t>By definition, the </a:t>
            </a:r>
            <a:r>
              <a:rPr lang="en-US" b="1" i="1" dirty="0"/>
              <a:t>anode </a:t>
            </a:r>
            <a:r>
              <a:rPr lang="en-US" dirty="0"/>
              <a:t>in a galvanic cell is the electrode at which </a:t>
            </a:r>
            <a:r>
              <a:rPr lang="en-US" i="1" dirty="0"/>
              <a:t>oxidation </a:t>
            </a:r>
            <a:r>
              <a:rPr lang="en-US" dirty="0"/>
              <a:t>occurs and the </a:t>
            </a:r>
            <a:r>
              <a:rPr lang="en-US" b="1" i="1" dirty="0"/>
              <a:t>cathode </a:t>
            </a:r>
            <a:r>
              <a:rPr lang="en-US" dirty="0"/>
              <a:t>is the electrode at which </a:t>
            </a:r>
            <a:r>
              <a:rPr lang="en-US" i="1" dirty="0"/>
              <a:t>reduction </a:t>
            </a:r>
            <a:r>
              <a:rPr lang="en-US" dirty="0"/>
              <a:t>occurs. </a:t>
            </a:r>
          </a:p>
          <a:p>
            <a:pPr>
              <a:spcBef>
                <a:spcPts val="0"/>
              </a:spcBef>
              <a:spcAft>
                <a:spcPts val="2800"/>
              </a:spcAft>
            </a:pPr>
            <a:r>
              <a:rPr lang="en-US" dirty="0"/>
              <a:t>Each combination of container, electrode, and solution is called a </a:t>
            </a:r>
            <a:r>
              <a:rPr lang="en-US" b="1" i="1" dirty="0"/>
              <a:t>half-cell.</a:t>
            </a:r>
            <a:r>
              <a:rPr lang="en-US" dirty="0"/>
              <a:t> </a:t>
            </a:r>
            <a:endParaRPr lang="en-US" dirty="0">
              <a:solidFill>
                <a:prstClr val="black"/>
              </a:solidFill>
            </a:endParaRPr>
          </a:p>
        </p:txBody>
      </p:sp>
    </p:spTree>
    <p:extLst>
      <p:ext uri="{BB962C8B-B14F-4D97-AF65-F5344CB8AC3E}">
        <p14:creationId xmlns:p14="http://schemas.microsoft.com/office/powerpoint/2010/main" val="1858543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63610" cy="626854"/>
          </a:xfrm>
        </p:spPr>
        <p:txBody>
          <a:bodyPr/>
          <a:lstStyle/>
          <a:p>
            <a:pPr marL="1257300" indent="-1257300"/>
            <a:r>
              <a:rPr lang="en-US" dirty="0">
                <a:solidFill>
                  <a:schemeClr val="bg1"/>
                </a:solidFill>
              </a:rPr>
              <a:t>19.2</a:t>
            </a:r>
            <a:r>
              <a:rPr lang="en-US" dirty="0"/>
              <a:t>	Galvanic Cells-3</a:t>
            </a:r>
          </a:p>
        </p:txBody>
      </p:sp>
      <p:sp>
        <p:nvSpPr>
          <p:cNvPr id="23" name="Text Placeholder 22"/>
          <p:cNvSpPr>
            <a:spLocks noGrp="1"/>
          </p:cNvSpPr>
          <p:nvPr>
            <p:ph type="body" sz="quarter" idx="22"/>
          </p:nvPr>
        </p:nvSpPr>
        <p:spPr>
          <a:xfrm>
            <a:off x="0" y="1093313"/>
            <a:ext cx="9120809" cy="568585"/>
          </a:xfrm>
        </p:spPr>
        <p:txBody>
          <a:bodyPr/>
          <a:lstStyle/>
          <a:p>
            <a:r>
              <a:rPr lang="en-US" dirty="0"/>
              <a:t>Galvanic Cells</a:t>
            </a:r>
          </a:p>
        </p:txBody>
      </p:sp>
      <p:sp>
        <p:nvSpPr>
          <p:cNvPr id="24" name="Text Placeholder 23"/>
          <p:cNvSpPr>
            <a:spLocks noGrp="1"/>
          </p:cNvSpPr>
          <p:nvPr>
            <p:ph type="body" sz="quarter" idx="23"/>
          </p:nvPr>
        </p:nvSpPr>
        <p:spPr>
          <a:xfrm>
            <a:off x="0" y="1600200"/>
            <a:ext cx="9130746" cy="3124201"/>
          </a:xfrm>
        </p:spPr>
        <p:txBody>
          <a:bodyPr/>
          <a:lstStyle/>
          <a:p>
            <a:pPr>
              <a:spcBef>
                <a:spcPts val="0"/>
              </a:spcBef>
              <a:spcAft>
                <a:spcPts val="3300"/>
              </a:spcAft>
            </a:pPr>
            <a:r>
              <a:rPr lang="en-US" dirty="0"/>
              <a:t>To complete the electric circuit, and allow electrons to flow through the external wire, the solutions must be connected by a conducting medium through which the cations and anions can move from one half-cell to the other. </a:t>
            </a:r>
          </a:p>
          <a:p>
            <a:pPr>
              <a:spcBef>
                <a:spcPts val="0"/>
              </a:spcBef>
              <a:spcAft>
                <a:spcPts val="2800"/>
              </a:spcAft>
            </a:pPr>
            <a:r>
              <a:rPr lang="en-US" dirty="0"/>
              <a:t>This requirement is satisfied by a </a:t>
            </a:r>
            <a:r>
              <a:rPr lang="en-US" b="1" i="1" dirty="0"/>
              <a:t>salt bridge .</a:t>
            </a:r>
            <a:endParaRPr lang="en-US" b="1" i="1" dirty="0">
              <a:solidFill>
                <a:prstClr val="black"/>
              </a:solidFill>
            </a:endParaRPr>
          </a:p>
        </p:txBody>
      </p:sp>
    </p:spTree>
    <p:extLst>
      <p:ext uri="{BB962C8B-B14F-4D97-AF65-F5344CB8AC3E}">
        <p14:creationId xmlns:p14="http://schemas.microsoft.com/office/powerpoint/2010/main" val="1430105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63610" cy="626854"/>
          </a:xfrm>
        </p:spPr>
        <p:txBody>
          <a:bodyPr/>
          <a:lstStyle/>
          <a:p>
            <a:pPr marL="1257300" indent="-1257300"/>
            <a:r>
              <a:rPr lang="en-US" dirty="0">
                <a:solidFill>
                  <a:schemeClr val="bg1"/>
                </a:solidFill>
              </a:rPr>
              <a:t>19.2</a:t>
            </a:r>
            <a:r>
              <a:rPr lang="en-US" dirty="0"/>
              <a:t>	Galvanic Cells-4</a:t>
            </a:r>
          </a:p>
        </p:txBody>
      </p:sp>
      <p:sp>
        <p:nvSpPr>
          <p:cNvPr id="23" name="Text Placeholder 22"/>
          <p:cNvSpPr>
            <a:spLocks noGrp="1"/>
          </p:cNvSpPr>
          <p:nvPr>
            <p:ph type="body" sz="quarter" idx="22"/>
          </p:nvPr>
        </p:nvSpPr>
        <p:spPr>
          <a:xfrm>
            <a:off x="0" y="1093313"/>
            <a:ext cx="9120809" cy="568585"/>
          </a:xfrm>
        </p:spPr>
        <p:txBody>
          <a:bodyPr/>
          <a:lstStyle/>
          <a:p>
            <a:r>
              <a:rPr lang="en-US" dirty="0"/>
              <a:t>Galvanic Cells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07558" cy="3886200"/>
              </a:xfrm>
            </p:spPr>
            <p:txBody>
              <a:bodyPr/>
              <a:lstStyle/>
              <a:p>
                <a:pPr>
                  <a:spcAft>
                    <a:spcPts val="8400"/>
                  </a:spcAft>
                </a:pPr>
                <a:r>
                  <a:rPr lang="en-US" dirty="0"/>
                  <a:t>Experimentally the difference in electrical potential between the anode and the cathode is measured by a voltmeter and the reading (in volts) is called the </a:t>
                </a:r>
                <a:r>
                  <a:rPr lang="en-US" b="1" i="1" dirty="0"/>
                  <a:t>cell potential </a:t>
                </a:r>
                <a:r>
                  <a:rPr lang="en-US" dirty="0"/>
                  <a:t>(</a:t>
                </a:r>
                <a:r>
                  <a:rPr lang="en-US" b="1" i="1" dirty="0"/>
                  <a:t>E</a:t>
                </a:r>
                <a:r>
                  <a:rPr lang="en-US" b="1" i="1" baseline="-25000" dirty="0"/>
                  <a:t>cell</a:t>
                </a:r>
                <a:r>
                  <a:rPr lang="en-US" dirty="0"/>
                  <a:t>). </a:t>
                </a:r>
                <a:endParaRPr lang="en-US" b="1" i="1" dirty="0">
                  <a:solidFill>
                    <a:prstClr val="black"/>
                  </a:solidFill>
                </a:endParaRPr>
              </a:p>
              <a:p>
                <a:pPr algn="ct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Zn</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rPr>
                        <m:t> </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Zn</m:t>
                              </m:r>
                            </m:e>
                            <m:sup>
                              <m:r>
                                <a:rPr lang="en-US" b="0" i="0" smtClean="0">
                                  <a:latin typeface="Cambria Math" panose="02040503050406030204" pitchFamily="18" charset="0"/>
                                </a:rPr>
                                <m:t>2+</m:t>
                              </m:r>
                            </m:sup>
                          </m:sSup>
                          <m:d>
                            <m:dPr>
                              <m:ctrlPr>
                                <a:rPr lang="en-US" b="0" i="1" smtClean="0">
                                  <a:latin typeface="Cambria Math" panose="02040503050406030204" pitchFamily="18" charset="0"/>
                                </a:rPr>
                              </m:ctrlPr>
                            </m:dPr>
                            <m:e>
                              <m:r>
                                <a:rPr lang="en-US" b="0" i="0" smtClean="0">
                                  <a:latin typeface="Cambria Math" panose="02040503050406030204" pitchFamily="18" charset="0"/>
                                </a:rPr>
                                <m:t>1 </m:t>
                              </m:r>
                              <m:r>
                                <a:rPr lang="en-US" b="0" i="1" smtClean="0">
                                  <a:latin typeface="Cambria Math" panose="02040503050406030204" pitchFamily="18" charset="0"/>
                                </a:rPr>
                                <m:t>𝑀</m:t>
                              </m:r>
                            </m:e>
                          </m:d>
                          <m:r>
                            <a:rPr lang="en-US" b="0" i="1" smtClean="0">
                              <a:latin typeface="Cambria Math" panose="02040503050406030204" pitchFamily="18" charset="0"/>
                            </a:rPr>
                            <m:t> </m:t>
                          </m:r>
                        </m:e>
                      </m:d>
                      <m:d>
                        <m:dPr>
                          <m:begChr m:val="|"/>
                          <m:endChr m:val="|"/>
                          <m:ctrlPr>
                            <a:rPr lang="en-US" b="0" i="1" smtClean="0">
                              <a:latin typeface="Cambria Math" panose="02040503050406030204" pitchFamily="18" charset="0"/>
                            </a:rPr>
                          </m:ctrlPr>
                        </m:dPr>
                        <m:e>
                          <m:r>
                            <a:rPr lang="en-US" b="0" i="0" smtClean="0">
                              <a:latin typeface="Cambria Math" panose="02040503050406030204" pitchFamily="18" charset="0"/>
                            </a:rPr>
                            <m:t> </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Cu</m:t>
                              </m:r>
                            </m:e>
                            <m:sup>
                              <m:r>
                                <a:rPr lang="en-US" b="0" i="0" smtClean="0">
                                  <a:latin typeface="Cambria Math" panose="02040503050406030204" pitchFamily="18" charset="0"/>
                                </a:rPr>
                                <m:t>2+</m:t>
                              </m:r>
                            </m:sup>
                          </m:sSup>
                          <m:d>
                            <m:dPr>
                              <m:ctrlPr>
                                <a:rPr lang="en-US" b="0" i="1" smtClean="0">
                                  <a:latin typeface="Cambria Math" panose="02040503050406030204" pitchFamily="18" charset="0"/>
                                </a:rPr>
                              </m:ctrlPr>
                            </m:dPr>
                            <m:e>
                              <m:r>
                                <a:rPr lang="en-US" b="0" i="0" smtClean="0">
                                  <a:latin typeface="Cambria Math" panose="02040503050406030204" pitchFamily="18" charset="0"/>
                                </a:rPr>
                                <m:t>1 </m:t>
                              </m:r>
                              <m:r>
                                <a:rPr lang="en-US" b="0" i="1" smtClean="0">
                                  <a:latin typeface="Cambria Math" panose="02040503050406030204" pitchFamily="18" charset="0"/>
                                </a:rPr>
                                <m:t>𝑀</m:t>
                              </m:r>
                            </m:e>
                          </m:d>
                          <m:r>
                            <a:rPr lang="en-US" b="0" i="0" smtClean="0">
                              <a:latin typeface="Cambria Math" panose="02040503050406030204" pitchFamily="18" charset="0"/>
                            </a:rPr>
                            <m:t> </m:t>
                          </m:r>
                        </m:e>
                      </m:d>
                      <m:r>
                        <a:rPr lang="en-US" b="0" i="0" smtClean="0">
                          <a:latin typeface="Cambria Math" panose="02040503050406030204" pitchFamily="18" charset="0"/>
                        </a:rPr>
                        <m:t> </m:t>
                      </m:r>
                      <m:r>
                        <m:rPr>
                          <m:sty m:val="p"/>
                        </m:rPr>
                        <a:rPr lang="en-US" b="0" i="0" smtClean="0">
                          <a:latin typeface="Cambria Math" panose="02040503050406030204" pitchFamily="18" charset="0"/>
                        </a:rPr>
                        <m:t>Cu</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07558" cy="3886200"/>
              </a:xfrm>
              <a:blipFill rotWithShape="0">
                <a:blip r:embed="rId2"/>
                <a:stretch>
                  <a:fillRect l="-1339" t="-1570"/>
                </a:stretch>
              </a:blipFill>
            </p:spPr>
            <p:txBody>
              <a:bodyPr/>
              <a:lstStyle/>
              <a:p>
                <a:r>
                  <a:rPr lang="en-US">
                    <a:noFill/>
                  </a:rPr>
                  <a:t> </a:t>
                </a:r>
              </a:p>
            </p:txBody>
          </p:sp>
        </mc:Fallback>
      </mc:AlternateContent>
    </p:spTree>
    <p:extLst>
      <p:ext uri="{BB962C8B-B14F-4D97-AF65-F5344CB8AC3E}">
        <p14:creationId xmlns:p14="http://schemas.microsoft.com/office/powerpoint/2010/main" val="672693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477250" cy="533400"/>
          </a:xfrm>
          <a:prstGeom prst="rect">
            <a:avLst/>
          </a:prstGeom>
        </p:spPr>
        <p:txBody>
          <a:bodyPr/>
          <a:lstStyle/>
          <a:p>
            <a:pPr marL="1257300" indent="-1257300"/>
            <a:r>
              <a:rPr lang="en-US" dirty="0">
                <a:solidFill>
                  <a:schemeClr val="bg1"/>
                </a:solidFill>
              </a:rPr>
              <a:t>19.3</a:t>
            </a:r>
            <a:r>
              <a:rPr lang="en-US" dirty="0"/>
              <a:t>	Standard Reduction Potentials</a:t>
            </a:r>
          </a:p>
        </p:txBody>
      </p:sp>
      <p:sp>
        <p:nvSpPr>
          <p:cNvPr id="3" name="Text Placeholder 2"/>
          <p:cNvSpPr>
            <a:spLocks noGrp="1"/>
          </p:cNvSpPr>
          <p:nvPr>
            <p:ph type="body" sz="quarter" idx="22"/>
          </p:nvPr>
        </p:nvSpPr>
        <p:spPr>
          <a:xfrm>
            <a:off x="3962400" y="1219200"/>
            <a:ext cx="1371600" cy="457200"/>
          </a:xfrm>
        </p:spPr>
        <p:txBody>
          <a:bodyPr/>
          <a:lstStyle/>
          <a:p>
            <a:pPr algn="l"/>
            <a:r>
              <a:rPr lang="en-US" b="1" dirty="0"/>
              <a:t>Topics</a:t>
            </a:r>
          </a:p>
        </p:txBody>
      </p:sp>
      <p:sp>
        <p:nvSpPr>
          <p:cNvPr id="25" name="Content Placeholder 24"/>
          <p:cNvSpPr>
            <a:spLocks noGrp="1"/>
          </p:cNvSpPr>
          <p:nvPr>
            <p:ph sz="quarter" idx="23"/>
          </p:nvPr>
        </p:nvSpPr>
        <p:spPr>
          <a:xfrm>
            <a:off x="1981200" y="1828800"/>
            <a:ext cx="5410200" cy="1219199"/>
          </a:xfrm>
        </p:spPr>
        <p:txBody>
          <a:bodyPr/>
          <a:lstStyle/>
          <a:p>
            <a:r>
              <a:rPr lang="en-US" dirty="0"/>
              <a:t>Standard Reduction Potentials	</a:t>
            </a:r>
          </a:p>
        </p:txBody>
      </p:sp>
    </p:spTree>
    <p:extLst>
      <p:ext uri="{BB962C8B-B14F-4D97-AF65-F5344CB8AC3E}">
        <p14:creationId xmlns:p14="http://schemas.microsoft.com/office/powerpoint/2010/main" val="1652536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idx="4294967295"/>
          </p:nvPr>
        </p:nvSpPr>
        <p:spPr>
          <a:xfrm>
            <a:off x="175461" y="0"/>
            <a:ext cx="8867775" cy="612648"/>
          </a:xfrm>
          <a:prstGeom prst="rect">
            <a:avLst/>
          </a:prstGeom>
        </p:spPr>
        <p:txBody>
          <a:bodyPr/>
          <a:lstStyle/>
          <a:p>
            <a:pPr marL="1257300" indent="-1257300" algn="l"/>
            <a:r>
              <a:rPr lang="en-US" sz="3200" dirty="0">
                <a:solidFill>
                  <a:schemeClr val="bg1"/>
                </a:solidFill>
                <a:latin typeface="Calibri" panose="020F0502020204030204" pitchFamily="34" charset="0"/>
                <a:cs typeface="Calibri" panose="020F0502020204030204" pitchFamily="34" charset="0"/>
              </a:rPr>
              <a:t>19.3</a:t>
            </a:r>
            <a:r>
              <a:rPr lang="en-US" sz="3200" dirty="0">
                <a:latin typeface="Calibri" panose="020F0502020204030204" pitchFamily="34" charset="0"/>
                <a:cs typeface="Calibri" panose="020F0502020204030204" pitchFamily="34" charset="0"/>
              </a:rPr>
              <a:t>	</a:t>
            </a:r>
            <a:r>
              <a:rPr lang="en-US" sz="3200" dirty="0">
                <a:solidFill>
                  <a:srgbClr val="CE171F"/>
                </a:solidFill>
                <a:latin typeface="Calibri" panose="020F0502020204030204" pitchFamily="34" charset="0"/>
                <a:cs typeface="Calibri" panose="020F0502020204030204" pitchFamily="34" charset="0"/>
              </a:rPr>
              <a:t>Standard Reduction Potentials-1</a:t>
            </a:r>
          </a:p>
        </p:txBody>
      </p:sp>
      <p:sp>
        <p:nvSpPr>
          <p:cNvPr id="24" name="Text Placeholder 23"/>
          <p:cNvSpPr>
            <a:spLocks noGrp="1"/>
          </p:cNvSpPr>
          <p:nvPr>
            <p:ph type="body" sz="quarter" idx="22"/>
          </p:nvPr>
        </p:nvSpPr>
        <p:spPr>
          <a:xfrm>
            <a:off x="0" y="1092911"/>
            <a:ext cx="4701209" cy="557379"/>
          </a:xfrm>
        </p:spPr>
        <p:txBody>
          <a:bodyPr/>
          <a:lstStyle/>
          <a:p>
            <a:r>
              <a:rPr lang="en-US" dirty="0"/>
              <a:t>Standard Reduction Potentials</a:t>
            </a:r>
          </a:p>
        </p:txBody>
      </p:sp>
      <p:sp>
        <p:nvSpPr>
          <p:cNvPr id="25" name="Text Placeholder 24"/>
          <p:cNvSpPr>
            <a:spLocks noGrp="1"/>
          </p:cNvSpPr>
          <p:nvPr>
            <p:ph type="body" sz="quarter" idx="23"/>
          </p:nvPr>
        </p:nvSpPr>
        <p:spPr>
          <a:xfrm>
            <a:off x="0" y="1600200"/>
            <a:ext cx="3773559" cy="914400"/>
          </a:xfrm>
        </p:spPr>
        <p:txBody>
          <a:bodyPr/>
          <a:lstStyle/>
          <a:p>
            <a:r>
              <a:rPr lang="en-US" b="0" dirty="0"/>
              <a:t>The</a:t>
            </a:r>
            <a:r>
              <a:rPr lang="en-US" dirty="0"/>
              <a:t> </a:t>
            </a:r>
            <a:r>
              <a:rPr lang="en-US" i="1" dirty="0"/>
              <a:t>standard hydrogen electrode </a:t>
            </a:r>
            <a:r>
              <a:rPr lang="en-US" dirty="0"/>
              <a:t>(</a:t>
            </a:r>
            <a:r>
              <a:rPr lang="en-US" i="1" dirty="0"/>
              <a:t>SHE</a:t>
            </a:r>
            <a:r>
              <a:rPr lang="en-US" dirty="0"/>
              <a:t>):</a:t>
            </a:r>
          </a:p>
        </p:txBody>
      </p:sp>
      <p:pic>
        <p:nvPicPr>
          <p:cNvPr id="14" name="Picture 13" descr="A hydrogen electrode at standard-state is shown. Hydrogen gas at 1 atm is bubbled through a 1 M HCl solution with a platinum electrod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9560" y="612648"/>
            <a:ext cx="3861679" cy="5254752"/>
          </a:xfrm>
          <a:prstGeom prst="rect">
            <a:avLst/>
          </a:prstGeom>
        </p:spPr>
      </p:pic>
      <mc:AlternateContent xmlns:mc="http://schemas.openxmlformats.org/markup-compatibility/2006" xmlns:a14="http://schemas.microsoft.com/office/drawing/2010/main">
        <mc:Choice Requires="a14">
          <p:sp>
            <p:nvSpPr>
              <p:cNvPr id="27" name="Text Placeholder 26"/>
              <p:cNvSpPr>
                <a:spLocks noGrp="1"/>
              </p:cNvSpPr>
              <p:nvPr>
                <p:ph type="body" sz="quarter" idx="25"/>
              </p:nvPr>
            </p:nvSpPr>
            <p:spPr>
              <a:xfrm>
                <a:off x="180975" y="5839413"/>
                <a:ext cx="7986280" cy="561387"/>
              </a:xfrm>
            </p:spPr>
            <p:txBody>
              <a:bodyPr/>
              <a:lstStyle/>
              <a:p>
                <a:pPr>
                  <a:tabLst>
                    <a:tab pos="5834063" algn="l"/>
                  </a:tabLst>
                </a:pPr>
                <a14:m>
                  <m:oMath xmlns:m="http://schemas.openxmlformats.org/officeDocument/2006/math">
                    <m:r>
                      <a:rPr lang="en-US" sz="3000" b="0" i="1" smtClean="0">
                        <a:latin typeface="Cambria Math" panose="02040503050406030204" pitchFamily="18" charset="0"/>
                      </a:rPr>
                      <m:t>2</m:t>
                    </m:r>
                    <m:sSup>
                      <m:sSupPr>
                        <m:ctrlPr>
                          <a:rPr lang="en-US" sz="3000" b="0" i="1" smtClean="0">
                            <a:latin typeface="Cambria Math" panose="02040503050406030204" pitchFamily="18" charset="0"/>
                          </a:rPr>
                        </m:ctrlPr>
                      </m:sSupPr>
                      <m:e>
                        <m:r>
                          <m:rPr>
                            <m:sty m:val="p"/>
                          </m:rPr>
                          <a:rPr lang="en-US" sz="3000" b="0" i="0" smtClean="0">
                            <a:latin typeface="Cambria Math" panose="02040503050406030204" pitchFamily="18" charset="0"/>
                          </a:rPr>
                          <m:t>H</m:t>
                        </m:r>
                      </m:e>
                      <m:sup>
                        <m:r>
                          <a:rPr lang="en-US" sz="3000" b="0" i="1" smtClean="0">
                            <a:latin typeface="Cambria Math" panose="02040503050406030204" pitchFamily="18" charset="0"/>
                          </a:rPr>
                          <m:t>+</m:t>
                        </m:r>
                      </m:sup>
                    </m:sSup>
                    <m:d>
                      <m:dPr>
                        <m:ctrlPr>
                          <a:rPr lang="en-US" sz="3000" b="0" i="1" smtClean="0">
                            <a:latin typeface="Cambria Math" panose="02040503050406030204" pitchFamily="18" charset="0"/>
                          </a:rPr>
                        </m:ctrlPr>
                      </m:dPr>
                      <m:e>
                        <m:r>
                          <m:rPr>
                            <m:sty m:val="p"/>
                          </m:rPr>
                          <a:rPr lang="en-US" sz="3000" b="0" i="0" smtClean="0">
                            <a:latin typeface="Cambria Math" panose="02040503050406030204" pitchFamily="18" charset="0"/>
                          </a:rPr>
                          <m:t>l</m:t>
                        </m:r>
                        <m:r>
                          <a:rPr lang="en-US" sz="3000" b="0" i="1" smtClean="0">
                            <a:latin typeface="Cambria Math" panose="02040503050406030204" pitchFamily="18" charset="0"/>
                          </a:rPr>
                          <m:t> </m:t>
                        </m:r>
                        <m:r>
                          <a:rPr lang="en-US" sz="3000" b="0" i="1" smtClean="0">
                            <a:latin typeface="Cambria Math" panose="02040503050406030204" pitchFamily="18" charset="0"/>
                          </a:rPr>
                          <m:t>𝑀</m:t>
                        </m:r>
                      </m:e>
                    </m:d>
                    <m:r>
                      <a:rPr lang="en-US" sz="3000" b="0" i="1" smtClean="0">
                        <a:latin typeface="Cambria Math" panose="02040503050406030204" pitchFamily="18" charset="0"/>
                      </a:rPr>
                      <m:t>+</m:t>
                    </m:r>
                    <m:sSup>
                      <m:sSupPr>
                        <m:ctrlPr>
                          <a:rPr lang="en-US" sz="3000" b="0" i="1" smtClean="0">
                            <a:latin typeface="Cambria Math" panose="02040503050406030204" pitchFamily="18" charset="0"/>
                          </a:rPr>
                        </m:ctrlPr>
                      </m:sSupPr>
                      <m:e>
                        <m:r>
                          <a:rPr lang="en-US" sz="3000" b="0" i="1" smtClean="0">
                            <a:latin typeface="Cambria Math" panose="02040503050406030204" pitchFamily="18" charset="0"/>
                          </a:rPr>
                          <m:t>2</m:t>
                        </m:r>
                        <m:r>
                          <a:rPr lang="en-US" sz="3000" b="0" i="1" smtClean="0">
                            <a:latin typeface="Cambria Math" panose="02040503050406030204" pitchFamily="18" charset="0"/>
                          </a:rPr>
                          <m:t>𝑒</m:t>
                        </m:r>
                      </m:e>
                      <m:sup>
                        <m:r>
                          <a:rPr lang="en-US" sz="3000" b="0" i="1" smtClean="0">
                            <a:latin typeface="Cambria Math" panose="02040503050406030204" pitchFamily="18" charset="0"/>
                          </a:rPr>
                          <m:t>−</m:t>
                        </m:r>
                      </m:sup>
                    </m:sSup>
                    <m:r>
                      <a:rPr lang="en-US" sz="3000" b="0" i="1" smtClean="0">
                        <a:latin typeface="Cambria Math" panose="02040503050406030204" pitchFamily="18" charset="0"/>
                        <a:ea typeface="Cambria Math" panose="02040503050406030204" pitchFamily="18" charset="0"/>
                      </a:rPr>
                      <m:t>⟶</m:t>
                    </m:r>
                    <m:sSub>
                      <m:sSubPr>
                        <m:ctrlPr>
                          <a:rPr lang="en-US" sz="3000" b="0" i="1" smtClean="0">
                            <a:latin typeface="Cambria Math" panose="02040503050406030204" pitchFamily="18" charset="0"/>
                            <a:ea typeface="Cambria Math" panose="02040503050406030204" pitchFamily="18" charset="0"/>
                          </a:rPr>
                        </m:ctrlPr>
                      </m:sSubPr>
                      <m:e>
                        <m:r>
                          <m:rPr>
                            <m:sty m:val="p"/>
                          </m:rPr>
                          <a:rPr lang="en-US" sz="3000" b="0" i="0" smtClean="0">
                            <a:latin typeface="Cambria Math" panose="02040503050406030204" pitchFamily="18" charset="0"/>
                            <a:ea typeface="Cambria Math" panose="02040503050406030204" pitchFamily="18" charset="0"/>
                          </a:rPr>
                          <m:t>H</m:t>
                        </m:r>
                      </m:e>
                      <m:sub>
                        <m:r>
                          <a:rPr lang="en-US" sz="3000" b="0" i="1" smtClean="0">
                            <a:latin typeface="Cambria Math" panose="02040503050406030204" pitchFamily="18" charset="0"/>
                            <a:ea typeface="Cambria Math" panose="02040503050406030204" pitchFamily="18" charset="0"/>
                          </a:rPr>
                          <m:t>2</m:t>
                        </m:r>
                      </m:sub>
                    </m:sSub>
                    <m:d>
                      <m:dPr>
                        <m:ctrlPr>
                          <a:rPr lang="en-US" sz="3000" b="0" i="1" smtClean="0">
                            <a:latin typeface="Cambria Math" panose="02040503050406030204" pitchFamily="18" charset="0"/>
                            <a:ea typeface="Cambria Math" panose="02040503050406030204" pitchFamily="18" charset="0"/>
                          </a:rPr>
                        </m:ctrlPr>
                      </m:dPr>
                      <m:e>
                        <m:r>
                          <a:rPr lang="en-US" sz="3000" b="0" i="0" smtClean="0">
                            <a:latin typeface="Cambria Math" panose="02040503050406030204" pitchFamily="18" charset="0"/>
                            <a:ea typeface="Cambria Math" panose="02040503050406030204" pitchFamily="18" charset="0"/>
                          </a:rPr>
                          <m:t>1 </m:t>
                        </m:r>
                        <m:r>
                          <m:rPr>
                            <m:sty m:val="p"/>
                          </m:rPr>
                          <a:rPr lang="en-US" sz="3000" b="0" i="0" smtClean="0">
                            <a:latin typeface="Cambria Math" panose="02040503050406030204" pitchFamily="18" charset="0"/>
                            <a:ea typeface="Cambria Math" panose="02040503050406030204" pitchFamily="18" charset="0"/>
                          </a:rPr>
                          <m:t>atm</m:t>
                        </m:r>
                      </m:e>
                    </m:d>
                  </m:oMath>
                </a14:m>
                <a:r>
                  <a:rPr lang="en-US" sz="3000" dirty="0"/>
                  <a:t>	</a:t>
                </a:r>
                <a14:m>
                  <m:oMath xmlns:m="http://schemas.openxmlformats.org/officeDocument/2006/math">
                    <m:sSup>
                      <m:sSupPr>
                        <m:ctrlPr>
                          <a:rPr lang="en-US" sz="3000" i="1" smtClean="0">
                            <a:latin typeface="Cambria Math" panose="02040503050406030204" pitchFamily="18" charset="0"/>
                            <a:ea typeface="Cambria Math" panose="02040503050406030204" pitchFamily="18" charset="0"/>
                          </a:rPr>
                        </m:ctrlPr>
                      </m:sSupPr>
                      <m:e>
                        <m:r>
                          <a:rPr lang="en-US" sz="3000" b="0" i="1" smtClean="0">
                            <a:latin typeface="Cambria Math" panose="02040503050406030204" pitchFamily="18" charset="0"/>
                            <a:ea typeface="Cambria Math" panose="02040503050406030204" pitchFamily="18" charset="0"/>
                          </a:rPr>
                          <m:t>𝐸</m:t>
                        </m:r>
                      </m:e>
                      <m:sup>
                        <m:r>
                          <a:rPr lang="en-US" sz="3000" i="1" smtClean="0">
                            <a:latin typeface="Cambria Math" panose="02040503050406030204" pitchFamily="18" charset="0"/>
                            <a:ea typeface="Cambria Math" panose="02040503050406030204" pitchFamily="18" charset="0"/>
                          </a:rPr>
                          <m:t>°</m:t>
                        </m:r>
                      </m:sup>
                    </m:sSup>
                    <m:r>
                      <a:rPr lang="en-US" sz="3000" b="0" i="1" smtClean="0">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0</m:t>
                    </m:r>
                    <m:r>
                      <a:rPr lang="en-US" sz="3000" b="0" i="0" smtClean="0">
                        <a:latin typeface="Cambria Math" panose="02040503050406030204" pitchFamily="18" charset="0"/>
                        <a:ea typeface="Cambria Math" panose="02040503050406030204" pitchFamily="18" charset="0"/>
                      </a:rPr>
                      <m:t> </m:t>
                    </m:r>
                    <m:r>
                      <m:rPr>
                        <m:sty m:val="p"/>
                      </m:rPr>
                      <a:rPr lang="en-US" sz="3000" i="0">
                        <a:latin typeface="Cambria Math" panose="02040503050406030204" pitchFamily="18" charset="0"/>
                        <a:ea typeface="Cambria Math" panose="02040503050406030204" pitchFamily="18" charset="0"/>
                      </a:rPr>
                      <m:t>V</m:t>
                    </m:r>
                  </m:oMath>
                </a14:m>
                <a:endParaRPr lang="en-US" sz="30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5"/>
              </p:nvPr>
            </p:nvSpPr>
            <p:spPr>
              <a:xfrm>
                <a:off x="180975" y="5839413"/>
                <a:ext cx="7986280" cy="561387"/>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90391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756994" cy="685800"/>
          </a:xfrm>
        </p:spPr>
        <p:txBody>
          <a:bodyPr/>
          <a:lstStyle/>
          <a:p>
            <a:pPr marL="1257300" indent="-1257300"/>
            <a:r>
              <a:rPr lang="en-US" dirty="0">
                <a:solidFill>
                  <a:schemeClr val="bg1"/>
                </a:solidFill>
              </a:rPr>
              <a:t>19.3</a:t>
            </a:r>
            <a:r>
              <a:rPr lang="en-US" dirty="0"/>
              <a:t>	Standard Reduction Potentials-2</a:t>
            </a:r>
          </a:p>
        </p:txBody>
      </p:sp>
      <p:sp>
        <p:nvSpPr>
          <p:cNvPr id="23" name="Text Placeholder 22"/>
          <p:cNvSpPr>
            <a:spLocks noGrp="1"/>
          </p:cNvSpPr>
          <p:nvPr>
            <p:ph type="body" sz="quarter" idx="22"/>
          </p:nvPr>
        </p:nvSpPr>
        <p:spPr>
          <a:xfrm>
            <a:off x="0" y="1092909"/>
            <a:ext cx="9120809" cy="557381"/>
          </a:xfrm>
        </p:spPr>
        <p:txBody>
          <a:bodyPr/>
          <a:lstStyle/>
          <a:p>
            <a:r>
              <a:rPr lang="en-US" dirty="0"/>
              <a:t>Standard Reduction Potentials</a:t>
            </a:r>
          </a:p>
        </p:txBody>
      </p:sp>
      <p:pic>
        <p:nvPicPr>
          <p:cNvPr id="2" name="Picture 1" descr="A SHE can be an anode or a cathode, depending upon which solution it is measured agains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725" y="2209800"/>
            <a:ext cx="4021632" cy="2805062"/>
          </a:xfrm>
          <a:prstGeom prst="rect">
            <a:avLst/>
          </a:prstGeom>
        </p:spPr>
      </p:pic>
      <p:pic>
        <p:nvPicPr>
          <p:cNvPr id="3" name="Picture 2" descr="A SHE can be an anode or a cathode, depending upon which solution it is measured agains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209800"/>
            <a:ext cx="4021632" cy="2805062"/>
          </a:xfrm>
          <a:prstGeom prst="rect">
            <a:avLst/>
          </a:prstGeom>
        </p:spPr>
      </p:pic>
    </p:spTree>
    <p:extLst>
      <p:ext uri="{BB962C8B-B14F-4D97-AF65-F5344CB8AC3E}">
        <p14:creationId xmlns:p14="http://schemas.microsoft.com/office/powerpoint/2010/main" val="9985471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10600" cy="552450"/>
          </a:xfrm>
          <a:prstGeom prst="rect">
            <a:avLst/>
          </a:prstGeom>
        </p:spPr>
        <p:txBody>
          <a:bodyPr/>
          <a:lstStyle/>
          <a:p>
            <a:pPr algn="l">
              <a:tabLst>
                <a:tab pos="1257300" algn="l"/>
              </a:tabLst>
            </a:pPr>
            <a:r>
              <a:rPr lang="en-US" dirty="0">
                <a:solidFill>
                  <a:schemeClr val="bg1"/>
                </a:solidFill>
              </a:rPr>
              <a:t>19.3 	</a:t>
            </a:r>
            <a:r>
              <a:rPr lang="en-US" dirty="0"/>
              <a:t>Standard Reduction Potentials-3</a:t>
            </a:r>
          </a:p>
        </p:txBody>
      </p:sp>
      <p:sp>
        <p:nvSpPr>
          <p:cNvPr id="23" name="Text Placeholder 22"/>
          <p:cNvSpPr>
            <a:spLocks noGrp="1"/>
          </p:cNvSpPr>
          <p:nvPr>
            <p:ph type="body" sz="quarter" idx="22"/>
          </p:nvPr>
        </p:nvSpPr>
        <p:spPr>
          <a:xfrm>
            <a:off x="0" y="1093429"/>
            <a:ext cx="9120809" cy="574271"/>
          </a:xfrm>
        </p:spPr>
        <p:txBody>
          <a:bodyPr/>
          <a:lstStyle/>
          <a:p>
            <a:r>
              <a:rPr lang="en-US" dirty="0"/>
              <a:t>Standard Reduction Potentials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771651"/>
                <a:ext cx="9044609" cy="4857749"/>
              </a:xfrm>
            </p:spPr>
            <p:txBody>
              <a:bodyPr/>
              <a:lstStyle/>
              <a:p>
                <a:pPr>
                  <a:spcBef>
                    <a:spcPts val="0"/>
                  </a:spcBef>
                  <a:spcAft>
                    <a:spcPts val="5400"/>
                  </a:spcAft>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Zn</m:t>
                      </m:r>
                      <m:d>
                        <m:dPr>
                          <m:ctrlPr>
                            <a:rPr lang="en-US" i="1">
                              <a:latin typeface="Cambria Math" panose="02040503050406030204" pitchFamily="18" charset="0"/>
                            </a:rPr>
                          </m:ctrlPr>
                        </m:dPr>
                        <m:e>
                          <m:r>
                            <a:rPr lang="en-US" i="1">
                              <a:latin typeface="Cambria Math" panose="02040503050406030204" pitchFamily="18" charset="0"/>
                            </a:rPr>
                            <m:t>𝑠</m:t>
                          </m:r>
                        </m:e>
                      </m:d>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Zn</m:t>
                              </m:r>
                            </m:e>
                            <m:sup>
                              <m:r>
                                <a:rPr lang="en-US">
                                  <a:latin typeface="Cambria Math" panose="02040503050406030204" pitchFamily="18" charset="0"/>
                                </a:rPr>
                                <m:t>2+</m:t>
                              </m:r>
                            </m:sup>
                          </m:sSup>
                          <m:d>
                            <m:dPr>
                              <m:ctrlPr>
                                <a:rPr lang="en-US" i="1">
                                  <a:latin typeface="Cambria Math" panose="02040503050406030204" pitchFamily="18" charset="0"/>
                                </a:rPr>
                              </m:ctrlPr>
                            </m:dPr>
                            <m:e>
                              <m:r>
                                <a:rPr lang="en-US">
                                  <a:latin typeface="Cambria Math" panose="02040503050406030204" pitchFamily="18" charset="0"/>
                                </a:rPr>
                                <m:t>1 </m:t>
                              </m:r>
                              <m:r>
                                <a:rPr lang="en-US" i="1">
                                  <a:latin typeface="Cambria Math" panose="02040503050406030204" pitchFamily="18" charset="0"/>
                                </a:rPr>
                                <m:t>𝑀</m:t>
                              </m:r>
                            </m:e>
                          </m:d>
                        </m:e>
                      </m:d>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H</m:t>
                              </m:r>
                            </m:e>
                            <m:sup>
                              <m:r>
                                <a:rPr lang="en-US">
                                  <a:latin typeface="Cambria Math" panose="02040503050406030204" pitchFamily="18" charset="0"/>
                                </a:rPr>
                                <m:t>+</m:t>
                              </m:r>
                            </m:sup>
                          </m:sSup>
                          <m:d>
                            <m:dPr>
                              <m:ctrlPr>
                                <a:rPr lang="en-US" i="1">
                                  <a:latin typeface="Cambria Math" panose="02040503050406030204" pitchFamily="18" charset="0"/>
                                </a:rPr>
                              </m:ctrlPr>
                            </m:dPr>
                            <m:e>
                              <m:r>
                                <a:rPr lang="en-US">
                                  <a:latin typeface="Cambria Math" panose="02040503050406030204" pitchFamily="18" charset="0"/>
                                </a:rPr>
                                <m:t>1 </m:t>
                              </m:r>
                              <m:r>
                                <a:rPr lang="en-US" i="1">
                                  <a:latin typeface="Cambria Math" panose="02040503050406030204" pitchFamily="18" charset="0"/>
                                </a:rPr>
                                <m:t>𝑀</m:t>
                              </m:r>
                            </m:e>
                          </m:d>
                        </m:e>
                      </m:d>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atm</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Pt</m:t>
                      </m:r>
                      <m:d>
                        <m:dPr>
                          <m:ctrlPr>
                            <a:rPr lang="en-US" i="1">
                              <a:latin typeface="Cambria Math" panose="02040503050406030204" pitchFamily="18" charset="0"/>
                            </a:rPr>
                          </m:ctrlPr>
                        </m:dPr>
                        <m:e>
                          <m:r>
                            <a:rPr lang="en-US" i="1">
                              <a:latin typeface="Cambria Math" panose="02040503050406030204" pitchFamily="18" charset="0"/>
                            </a:rPr>
                            <m:t>𝑠</m:t>
                          </m:r>
                        </m:e>
                      </m:d>
                    </m:oMath>
                  </m:oMathPara>
                </a14:m>
                <a:endParaRPr lang="en-US" sz="2400" i="1" dirty="0"/>
              </a:p>
              <a:p>
                <a:pPr>
                  <a:spcBef>
                    <a:spcPts val="0"/>
                  </a:spcBef>
                  <a:spcAft>
                    <a:spcPts val="1500"/>
                  </a:spcAft>
                  <a:tabLst>
                    <a:tab pos="4343400" algn="l"/>
                  </a:tabLst>
                </a:pPr>
                <a:r>
                  <a:rPr lang="en-US" sz="2400" i="1" dirty="0"/>
                  <a:t>Anode (oxidation):	</a:t>
                </a:r>
                <a14:m>
                  <m:oMath xmlns:m="http://schemas.openxmlformats.org/officeDocument/2006/math">
                    <m:r>
                      <m:rPr>
                        <m:sty m:val="p"/>
                      </m:rPr>
                      <a:rPr lang="en-US" sz="2400">
                        <a:latin typeface="Cambria Math" panose="02040503050406030204" pitchFamily="18" charset="0"/>
                      </a:rPr>
                      <m:t>Zn</m:t>
                    </m:r>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rPr>
                        </m:ctrlPr>
                      </m:sSupPr>
                      <m:e>
                        <m:r>
                          <a:rPr lang="en-US" sz="2400">
                            <a:latin typeface="Cambria Math" panose="02040503050406030204" pitchFamily="18" charset="0"/>
                          </a:rPr>
                          <m:t> </m:t>
                        </m:r>
                        <m:r>
                          <m:rPr>
                            <m:sty m:val="p"/>
                          </m:rPr>
                          <a:rPr lang="en-US" sz="2400">
                            <a:latin typeface="Cambria Math" panose="02040503050406030204" pitchFamily="18" charset="0"/>
                          </a:rPr>
                          <m:t>Zn</m:t>
                        </m:r>
                      </m:e>
                      <m:sup>
                        <m:r>
                          <a:rPr lang="en-US" sz="2400">
                            <a:latin typeface="Cambria Math" panose="02040503050406030204" pitchFamily="18" charset="0"/>
                          </a:rPr>
                          <m:t>2+</m:t>
                        </m:r>
                      </m:sup>
                    </m:sSup>
                    <m:d>
                      <m:dPr>
                        <m:ctrlPr>
                          <a:rPr lang="en-US" sz="2400" i="1">
                            <a:latin typeface="Cambria Math" panose="02040503050406030204" pitchFamily="18" charset="0"/>
                          </a:rPr>
                        </m:ctrlPr>
                      </m:dPr>
                      <m:e>
                        <m:r>
                          <a:rPr lang="en-US" sz="2400">
                            <a:latin typeface="Cambria Math" panose="02040503050406030204" pitchFamily="18" charset="0"/>
                          </a:rPr>
                          <m:t>1 </m:t>
                        </m:r>
                        <m:r>
                          <a:rPr lang="en-US" sz="2400" i="1">
                            <a:latin typeface="Cambria Math" panose="02040503050406030204" pitchFamily="18" charset="0"/>
                          </a:rPr>
                          <m:t>𝑀</m:t>
                        </m:r>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rPr>
                          <m:t>2</m:t>
                        </m:r>
                        <m:r>
                          <a:rPr lang="en-US" sz="2400" i="1">
                            <a:latin typeface="Cambria Math" panose="02040503050406030204" pitchFamily="18" charset="0"/>
                          </a:rPr>
                          <m:t>𝑒</m:t>
                        </m:r>
                      </m:e>
                      <m:sup>
                        <m:r>
                          <a:rPr lang="en-US" sz="2400" i="1">
                            <a:latin typeface="Cambria Math" panose="02040503050406030204" pitchFamily="18" charset="0"/>
                          </a:rPr>
                          <m:t>−</m:t>
                        </m:r>
                      </m:sup>
                    </m:sSup>
                  </m:oMath>
                </a14:m>
                <a:endParaRPr lang="en-US" sz="2400" i="1" dirty="0"/>
              </a:p>
              <a:p>
                <a:pPr>
                  <a:spcBef>
                    <a:spcPts val="0"/>
                  </a:spcBef>
                  <a:spcAft>
                    <a:spcPts val="1200"/>
                  </a:spcAft>
                  <a:tabLst>
                    <a:tab pos="914400" algn="l"/>
                    <a:tab pos="2971800" algn="l"/>
                  </a:tabLst>
                </a:pPr>
                <a:r>
                  <a:rPr lang="en-US" sz="2400" i="1" dirty="0"/>
                  <a:t>Cathode (reduction): 	</a:t>
                </a:r>
                <a14:m>
                  <m:oMath xmlns:m="http://schemas.openxmlformats.org/officeDocument/2006/math">
                    <m:r>
                      <a:rPr lang="en-US" sz="2400" i="1">
                        <a:latin typeface="Cambria Math" panose="02040503050406030204" pitchFamily="18" charset="0"/>
                      </a:rPr>
                      <m:t>2</m:t>
                    </m:r>
                    <m:sSup>
                      <m:sSupPr>
                        <m:ctrlPr>
                          <a:rPr lang="en-US" sz="2400" i="1">
                            <a:latin typeface="Cambria Math" panose="02040503050406030204" pitchFamily="18" charset="0"/>
                          </a:rPr>
                        </m:ctrlPr>
                      </m:sSupPr>
                      <m:e>
                        <m:r>
                          <m:rPr>
                            <m:sty m:val="p"/>
                          </m:rPr>
                          <a:rPr lang="en-US" sz="2400">
                            <a:latin typeface="Cambria Math" panose="02040503050406030204" pitchFamily="18" charset="0"/>
                          </a:rPr>
                          <m:t>H</m:t>
                        </m:r>
                      </m:e>
                      <m:sup>
                        <m:r>
                          <a:rPr lang="en-US" sz="2400" i="1">
                            <a:latin typeface="Cambria Math" panose="02040503050406030204" pitchFamily="18" charset="0"/>
                          </a:rPr>
                          <m:t>+</m:t>
                        </m:r>
                      </m:sup>
                    </m:sSup>
                    <m:d>
                      <m:dPr>
                        <m:ctrlPr>
                          <a:rPr lang="en-US" sz="2400" i="1">
                            <a:latin typeface="Cambria Math" panose="02040503050406030204" pitchFamily="18" charset="0"/>
                          </a:rPr>
                        </m:ctrlPr>
                      </m:dPr>
                      <m:e>
                        <m:r>
                          <m:rPr>
                            <m:sty m:val="p"/>
                          </m:rPr>
                          <a:rPr lang="en-US" sz="2400">
                            <a:latin typeface="Cambria Math" panose="02040503050406030204" pitchFamily="18" charset="0"/>
                          </a:rPr>
                          <m:t>l</m:t>
                        </m:r>
                        <m:r>
                          <a:rPr lang="en-US" sz="2400" i="1">
                            <a:latin typeface="Cambria Math" panose="02040503050406030204" pitchFamily="18" charset="0"/>
                          </a:rPr>
                          <m:t> </m:t>
                        </m:r>
                        <m:r>
                          <a:rPr lang="en-US" sz="2400" i="1">
                            <a:latin typeface="Cambria Math" panose="02040503050406030204" pitchFamily="18" charset="0"/>
                          </a:rPr>
                          <m:t>𝑀</m:t>
                        </m:r>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rPr>
                          <m:t>2</m:t>
                        </m:r>
                        <m:r>
                          <a:rPr lang="en-US" sz="2400" i="1">
                            <a:latin typeface="Cambria Math" panose="02040503050406030204" pitchFamily="18" charset="0"/>
                          </a:rPr>
                          <m:t>𝑒</m:t>
                        </m:r>
                      </m:e>
                      <m:sup>
                        <m:r>
                          <a:rPr lang="en-US" sz="2400" i="1">
                            <a:latin typeface="Cambria Math" panose="02040503050406030204" pitchFamily="18" charset="0"/>
                          </a:rPr>
                          <m:t>−</m:t>
                        </m:r>
                      </m:sup>
                    </m:sSup>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i="1">
                            <a:latin typeface="Cambria Math" panose="02040503050406030204" pitchFamily="18" charset="0"/>
                            <a:ea typeface="Cambria Math" panose="02040503050406030204" pitchFamily="18" charset="0"/>
                          </a:rPr>
                          <m:t>2</m:t>
                        </m:r>
                      </m:sub>
                    </m:sSub>
                    <m:d>
                      <m:dPr>
                        <m:ctrlPr>
                          <a:rPr lang="en-US" sz="2400" i="1">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1</m:t>
                        </m:r>
                        <m:r>
                          <a:rPr lang="en-US" sz="240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atm</m:t>
                        </m:r>
                      </m:e>
                    </m:d>
                  </m:oMath>
                </a14:m>
                <a:endParaRPr lang="en-US" sz="2400" i="1" dirty="0"/>
              </a:p>
              <a:p>
                <a:pPr>
                  <a:spcBef>
                    <a:spcPts val="0"/>
                  </a:spcBef>
                  <a:spcAft>
                    <a:spcPts val="2400"/>
                  </a:spcAft>
                  <a:tabLst>
                    <a:tab pos="2689225" algn="l"/>
                    <a:tab pos="2743200" algn="l"/>
                    <a:tab pos="3086100" algn="l"/>
                  </a:tabLst>
                </a:pPr>
                <a:r>
                  <a:rPr lang="en-US" sz="2400" i="1" dirty="0"/>
                  <a:t>Overall:	</a:t>
                </a:r>
                <a14:m>
                  <m:oMath xmlns:m="http://schemas.openxmlformats.org/officeDocument/2006/math">
                    <m:r>
                      <m:rPr>
                        <m:sty m:val="p"/>
                      </m:rPr>
                      <a:rPr lang="en-US" sz="2400">
                        <a:latin typeface="Cambria Math" panose="02040503050406030204" pitchFamily="18" charset="0"/>
                      </a:rPr>
                      <m:t>Zn</m:t>
                    </m:r>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a:latin typeface="Cambria Math" panose="02040503050406030204" pitchFamily="18" charset="0"/>
                          </a:rPr>
                          <m:t>2</m:t>
                        </m:r>
                        <m:r>
                          <m:rPr>
                            <m:sty m:val="p"/>
                          </m:rPr>
                          <a:rPr lang="en-US" sz="2400">
                            <a:latin typeface="Cambria Math" panose="02040503050406030204" pitchFamily="18" charset="0"/>
                          </a:rPr>
                          <m:t>H</m:t>
                        </m:r>
                      </m:e>
                      <m:sup>
                        <m:r>
                          <a:rPr lang="en-US" sz="2400">
                            <a:latin typeface="Cambria Math" panose="02040503050406030204" pitchFamily="18" charset="0"/>
                          </a:rPr>
                          <m:t>+</m:t>
                        </m:r>
                      </m:sup>
                    </m:sSup>
                    <m:d>
                      <m:dPr>
                        <m:ctrlPr>
                          <a:rPr lang="en-US" sz="2400" i="1">
                            <a:latin typeface="Cambria Math" panose="02040503050406030204" pitchFamily="18" charset="0"/>
                          </a:rPr>
                        </m:ctrlPr>
                      </m:dPr>
                      <m:e>
                        <m:r>
                          <a:rPr lang="en-US" sz="2400">
                            <a:latin typeface="Cambria Math" panose="02040503050406030204" pitchFamily="18" charset="0"/>
                          </a:rPr>
                          <m:t>1 </m:t>
                        </m:r>
                        <m:r>
                          <a:rPr lang="en-US" sz="2400" i="1">
                            <a:latin typeface="Cambria Math" panose="02040503050406030204" pitchFamily="18" charset="0"/>
                          </a:rPr>
                          <m:t>𝑀</m:t>
                        </m:r>
                      </m:e>
                    </m:d>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rPr>
                          <m:t>Zn</m:t>
                        </m:r>
                      </m:e>
                      <m:sup>
                        <m:r>
                          <a:rPr lang="en-US" sz="2400" i="1">
                            <a:latin typeface="Cambria Math" panose="02040503050406030204" pitchFamily="18" charset="0"/>
                          </a:rPr>
                          <m:t>2</m:t>
                        </m:r>
                        <m:r>
                          <a:rPr lang="en-US" sz="2400">
                            <a:latin typeface="Cambria Math" panose="02040503050406030204" pitchFamily="18" charset="0"/>
                          </a:rPr>
                          <m:t>+</m:t>
                        </m:r>
                      </m:sup>
                    </m:sSup>
                    <m:d>
                      <m:dPr>
                        <m:ctrlPr>
                          <a:rPr lang="en-US" sz="2400" i="1">
                            <a:latin typeface="Cambria Math" panose="02040503050406030204" pitchFamily="18" charset="0"/>
                          </a:rPr>
                        </m:ctrlPr>
                      </m:dPr>
                      <m:e>
                        <m:r>
                          <a:rPr lang="en-US" sz="2400">
                            <a:latin typeface="Cambria Math" panose="02040503050406030204" pitchFamily="18" charset="0"/>
                          </a:rPr>
                          <m:t>1 </m:t>
                        </m:r>
                        <m:r>
                          <a:rPr lang="en-US" sz="2400" i="1">
                            <a:latin typeface="Cambria Math" panose="02040503050406030204" pitchFamily="18" charset="0"/>
                          </a:rPr>
                          <m:t>𝑀</m:t>
                        </m:r>
                      </m:e>
                    </m:d>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i="1">
                            <a:latin typeface="Cambria Math" panose="02040503050406030204" pitchFamily="18" charset="0"/>
                            <a:ea typeface="Cambria Math" panose="02040503050406030204" pitchFamily="18" charset="0"/>
                          </a:rPr>
                          <m:t>2</m:t>
                        </m:r>
                      </m:sub>
                    </m:sSub>
                    <m:d>
                      <m:dPr>
                        <m:ctrlPr>
                          <a:rPr lang="en-US" sz="2400" i="1">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1</m:t>
                        </m:r>
                        <m:r>
                          <a:rPr lang="en-US" sz="240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atm</m:t>
                        </m:r>
                      </m:e>
                    </m:d>
                  </m:oMath>
                </a14:m>
                <a:endParaRPr lang="en-US" sz="2400" i="1" dirty="0"/>
              </a:p>
              <a:p>
                <a:pPr marL="2797175" algn="ctr">
                  <a:spcBef>
                    <a:spcPts val="0"/>
                  </a:spcBef>
                  <a:spcAft>
                    <a:spcPts val="1200"/>
                  </a:spcAft>
                </a:pPr>
                <a14:m>
                  <m:oMathPara xmlns:m="http://schemas.openxmlformats.org/officeDocument/2006/math">
                    <m:oMathParaPr>
                      <m:jc m:val="left"/>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𝐸</m:t>
                          </m:r>
                        </m:e>
                        <m:sub>
                          <m:r>
                            <m:rPr>
                              <m:sty m:val="p"/>
                            </m:rPr>
                            <a:rPr lang="en-US" b="0" i="0" smtClean="0">
                              <a:latin typeface="Cambria Math" panose="02040503050406030204" pitchFamily="18" charset="0"/>
                              <a:ea typeface="Cambria Math" panose="02040503050406030204" pitchFamily="18" charset="0"/>
                            </a:rPr>
                            <m:t>cathode</m:t>
                          </m:r>
                        </m:sub>
                        <m:sup>
                          <m:r>
                            <a:rPr lang="en-US" b="0" i="1"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b="0" i="0" smtClean="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i="1" dirty="0">
                  <a:latin typeface="Cambria Math" panose="02040503050406030204" pitchFamily="18" charset="0"/>
                </a:endParaRPr>
              </a:p>
              <a:p>
                <a:pPr marL="2797175" indent="53975" algn="ctr">
                  <a:spcBef>
                    <a:spcPts val="0"/>
                  </a:spcBef>
                  <a:spcAft>
                    <a:spcPts val="800"/>
                  </a:spcAft>
                  <a:tabLst>
                    <a:tab pos="2286000" algn="l"/>
                  </a:tabLst>
                </a:pPr>
                <a14:m>
                  <m:oMathPara xmlns:m="http://schemas.openxmlformats.org/officeDocument/2006/math">
                    <m:oMathParaPr>
                      <m:jc m:val="left"/>
                    </m:oMathParaPr>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𝐸</m:t>
                          </m:r>
                        </m:e>
                        <m:sub>
                          <m:r>
                            <m:rPr>
                              <m:sty m:val="p"/>
                            </m:rPr>
                            <a:rPr lang="en-US" b="0" i="0" smtClean="0">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𝐸</m:t>
                          </m:r>
                        </m:e>
                        <m:sub>
                          <m:f>
                            <m:fPr>
                              <m:type m:val="lin"/>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m:t>
                                  </m:r>
                                </m:sup>
                              </m:sSup>
                            </m:num>
                            <m:den>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1" smtClean="0">
                                      <a:latin typeface="Cambria Math" panose="02040503050406030204" pitchFamily="18" charset="0"/>
                                    </a:rPr>
                                    <m:t>2</m:t>
                                  </m:r>
                                </m:sub>
                              </m:sSub>
                            </m:den>
                          </m:f>
                        </m:sub>
                        <m:sup>
                          <m:r>
                            <a:rPr lang="en-US" b="0" i="1"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smtClean="0">
                                  <a:latin typeface="Cambria Math" panose="02040503050406030204" pitchFamily="18" charset="0"/>
                                </a:rPr>
                              </m:ctrlPr>
                            </m:fPr>
                            <m:num>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Zn</m:t>
                                  </m:r>
                                </m:e>
                                <m:sup>
                                  <m:r>
                                    <a:rPr lang="en-US" b="0" i="1" smtClean="0">
                                      <a:latin typeface="Cambria Math" panose="02040503050406030204" pitchFamily="18" charset="0"/>
                                    </a:rPr>
                                    <m:t>2</m:t>
                                  </m:r>
                                  <m:r>
                                    <a:rPr lang="en-US" b="0" i="1" smtClean="0">
                                      <a:latin typeface="Cambria Math" panose="02040503050406030204" pitchFamily="18" charset="0"/>
                                      <a:ea typeface="Cambria Math" panose="02040503050406030204" pitchFamily="18" charset="0"/>
                                    </a:rPr>
                                    <m:t>+</m:t>
                                  </m:r>
                                </m:sup>
                              </m:sSup>
                            </m:num>
                            <m:den>
                              <m:r>
                                <m:rPr>
                                  <m:sty m:val="p"/>
                                </m:rPr>
                                <a:rPr lang="en-US" b="0" i="0" smtClean="0">
                                  <a:latin typeface="Cambria Math" panose="02040503050406030204" pitchFamily="18" charset="0"/>
                                </a:rPr>
                                <m:t>Zn</m:t>
                              </m:r>
                            </m:den>
                          </m:f>
                        </m:sub>
                        <m:sup>
                          <m:r>
                            <a:rPr lang="en-US" i="1">
                              <a:latin typeface="Cambria Math" panose="02040503050406030204" pitchFamily="18" charset="0"/>
                              <a:ea typeface="Cambria Math" panose="02040503050406030204" pitchFamily="18" charset="0"/>
                            </a:rPr>
                            <m:t>°</m:t>
                          </m:r>
                        </m:sup>
                      </m:sSubSup>
                    </m:oMath>
                  </m:oMathPara>
                </a14:m>
                <a:endParaRPr lang="en-US" i="1" dirty="0"/>
              </a:p>
              <a:p>
                <a:pPr marL="2514600" indent="-57150">
                  <a:spcBef>
                    <a:spcPts val="0"/>
                  </a:spcBef>
                  <a:spcAft>
                    <a:spcPts val="6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0.76 </m:t>
                      </m:r>
                      <m:r>
                        <m:rPr>
                          <m:nor/>
                        </m:rPr>
                        <a:rPr lang="en-US" b="0" i="0" smtClean="0">
                          <a:latin typeface="Cambria Math" panose="02040503050406030204" pitchFamily="18" charset="0"/>
                        </a:rPr>
                        <m:t>V</m:t>
                      </m:r>
                      <m:r>
                        <a:rPr lang="en-US" b="0" i="1" smtClean="0">
                          <a:latin typeface="Cambria Math" panose="02040503050406030204" pitchFamily="18" charset="0"/>
                        </a:rPr>
                        <m:t>=0−</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Zn</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a:latin typeface="Cambria Math" panose="02040503050406030204" pitchFamily="18" charset="0"/>
                                </a:rPr>
                                <m:t>Zn</m:t>
                              </m:r>
                            </m:den>
                          </m:f>
                        </m:sub>
                        <m:sup>
                          <m:r>
                            <a:rPr lang="en-US" i="1">
                              <a:latin typeface="Cambria Math" panose="02040503050406030204" pitchFamily="18" charset="0"/>
                              <a:ea typeface="Cambria Math" panose="02040503050406030204" pitchFamily="18" charset="0"/>
                            </a:rPr>
                            <m:t>°</m:t>
                          </m:r>
                        </m:sup>
                      </m:sSubSup>
                    </m:oMath>
                  </m:oMathPara>
                </a14:m>
                <a:endParaRPr lang="en-US" i="1"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771651"/>
                <a:ext cx="9044609" cy="4857749"/>
              </a:xfrm>
              <a:blipFill rotWithShape="0">
                <a:blip r:embed="rId2"/>
                <a:stretch>
                  <a:fillRect l="-1011"/>
                </a:stretch>
              </a:blipFill>
            </p:spPr>
            <p:txBody>
              <a:bodyPr/>
              <a:lstStyle/>
              <a:p>
                <a:r>
                  <a:rPr lang="en-US">
                    <a:noFill/>
                  </a:rPr>
                  <a:t> </a:t>
                </a:r>
              </a:p>
            </p:txBody>
          </p:sp>
        </mc:Fallback>
      </mc:AlternateContent>
      <p:cxnSp>
        <p:nvCxnSpPr>
          <p:cNvPr id="6" name="Straight Connector 5">
            <a:extLst>
              <a:ext uri="{C183D7F6-B498-43B3-948B-1728B52AA6E4}">
                <adec:decorative xmlns:adec="http://schemas.microsoft.com/office/drawing/2017/decorative" xmlns="" val="1"/>
              </a:ext>
            </a:extLst>
          </p:cNvPr>
          <p:cNvCxnSpPr/>
          <p:nvPr/>
        </p:nvCxnSpPr>
        <p:spPr>
          <a:xfrm>
            <a:off x="2743200" y="3886200"/>
            <a:ext cx="63014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460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739939" cy="457200"/>
          </a:xfrm>
          <a:prstGeom prst="rect">
            <a:avLst/>
          </a:prstGeom>
        </p:spPr>
        <p:txBody>
          <a:bodyPr/>
          <a:lstStyle/>
          <a:p>
            <a:pPr marL="1257300" indent="-1257300"/>
            <a:r>
              <a:rPr lang="en-US" dirty="0">
                <a:solidFill>
                  <a:schemeClr val="bg1"/>
                </a:solidFill>
              </a:rPr>
              <a:t>19.1	</a:t>
            </a:r>
            <a:r>
              <a:rPr lang="en-US" dirty="0"/>
              <a:t>Balancing Redox Reactions</a:t>
            </a:r>
          </a:p>
        </p:txBody>
      </p:sp>
      <p:sp>
        <p:nvSpPr>
          <p:cNvPr id="24" name="Text Placeholder 23"/>
          <p:cNvSpPr>
            <a:spLocks noGrp="1"/>
          </p:cNvSpPr>
          <p:nvPr>
            <p:ph type="body" sz="quarter" idx="22"/>
          </p:nvPr>
        </p:nvSpPr>
        <p:spPr>
          <a:xfrm>
            <a:off x="3962400" y="1219200"/>
            <a:ext cx="1295400" cy="457200"/>
          </a:xfrm>
        </p:spPr>
        <p:txBody>
          <a:bodyPr/>
          <a:lstStyle/>
          <a:p>
            <a:pPr algn="l"/>
            <a:r>
              <a:rPr lang="en-US" b="1" dirty="0"/>
              <a:t>Topics</a:t>
            </a:r>
            <a:endParaRPr lang="en-US" dirty="0"/>
          </a:p>
        </p:txBody>
      </p:sp>
      <p:sp>
        <p:nvSpPr>
          <p:cNvPr id="25" name="Content Placeholder 24"/>
          <p:cNvSpPr>
            <a:spLocks noGrp="1"/>
          </p:cNvSpPr>
          <p:nvPr>
            <p:ph sz="quarter" idx="23"/>
          </p:nvPr>
        </p:nvSpPr>
        <p:spPr>
          <a:xfrm>
            <a:off x="2424744" y="1861507"/>
            <a:ext cx="5042657" cy="1610987"/>
          </a:xfrm>
        </p:spPr>
        <p:txBody>
          <a:bodyPr/>
          <a:lstStyle/>
          <a:p>
            <a:r>
              <a:rPr lang="en-US" dirty="0"/>
              <a:t>Balancing Redox Reactions	</a:t>
            </a:r>
          </a:p>
        </p:txBody>
      </p:sp>
    </p:spTree>
    <p:extLst>
      <p:ext uri="{BB962C8B-B14F-4D97-AF65-F5344CB8AC3E}">
        <p14:creationId xmlns:p14="http://schemas.microsoft.com/office/powerpoint/2010/main" val="4083017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663610" cy="626854"/>
          </a:xfrm>
        </p:spPr>
        <p:txBody>
          <a:bodyPr/>
          <a:lstStyle/>
          <a:p>
            <a:pPr marL="1255713" indent="-1255713"/>
            <a:r>
              <a:rPr lang="en-US" dirty="0">
                <a:solidFill>
                  <a:schemeClr val="bg1"/>
                </a:solidFill>
              </a:rPr>
              <a:t>19.3</a:t>
            </a:r>
            <a:r>
              <a:rPr lang="en-US" dirty="0"/>
              <a:t>	Standard Reduction Potentials-4</a:t>
            </a:r>
          </a:p>
        </p:txBody>
      </p:sp>
      <p:sp>
        <p:nvSpPr>
          <p:cNvPr id="22" name="Text Placeholder 21"/>
          <p:cNvSpPr>
            <a:spLocks noGrp="1"/>
          </p:cNvSpPr>
          <p:nvPr>
            <p:ph type="body" sz="quarter" idx="22"/>
          </p:nvPr>
        </p:nvSpPr>
        <p:spPr>
          <a:xfrm>
            <a:off x="0" y="1090672"/>
            <a:ext cx="9120809" cy="509636"/>
          </a:xfrm>
        </p:spPr>
        <p:txBody>
          <a:bodyPr/>
          <a:lstStyle/>
          <a:p>
            <a:r>
              <a:rPr lang="en-US" dirty="0"/>
              <a:t>Standard Reduction Potentials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0" y="1752600"/>
                <a:ext cx="9107557" cy="936739"/>
              </a:xfrm>
            </p:spPr>
            <p:txBody>
              <a:bodyPr/>
              <a:lstStyle/>
              <a:p>
                <a:r>
                  <a:rPr lang="en-US" sz="2600" dirty="0"/>
                  <a:t>Thus, the standard reduction potential of zinc, </a:t>
                </a:r>
                <a14:m>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𝐸</m:t>
                        </m:r>
                      </m:e>
                      <m:sub>
                        <m:f>
                          <m:fPr>
                            <m:type m:val="lin"/>
                            <m:ctrlPr>
                              <a:rPr lang="en-US" sz="2400" i="1">
                                <a:latin typeface="Cambria Math" panose="02040503050406030204" pitchFamily="18" charset="0"/>
                              </a:rPr>
                            </m:ctrlPr>
                          </m:fPr>
                          <m:num>
                            <m:sSup>
                              <m:sSupPr>
                                <m:ctrlPr>
                                  <a:rPr lang="en-US" sz="2400" i="1">
                                    <a:latin typeface="Cambria Math" panose="02040503050406030204" pitchFamily="18" charset="0"/>
                                  </a:rPr>
                                </m:ctrlPr>
                              </m:sSupPr>
                              <m:e>
                                <m:r>
                                  <m:rPr>
                                    <m:sty m:val="p"/>
                                  </m:rPr>
                                  <a:rPr lang="en-US" sz="2400">
                                    <a:latin typeface="Cambria Math" panose="02040503050406030204" pitchFamily="18" charset="0"/>
                                  </a:rPr>
                                  <m:t>Zn</m:t>
                                </m:r>
                              </m:e>
                              <m:sup>
                                <m:r>
                                  <a:rPr lang="en-US" sz="2400" i="1">
                                    <a:latin typeface="Cambria Math" panose="02040503050406030204" pitchFamily="18" charset="0"/>
                                  </a:rPr>
                                  <m:t>2</m:t>
                                </m:r>
                                <m:r>
                                  <a:rPr lang="en-US" sz="2400" i="1">
                                    <a:latin typeface="Cambria Math" panose="02040503050406030204" pitchFamily="18" charset="0"/>
                                    <a:ea typeface="Cambria Math" panose="02040503050406030204" pitchFamily="18" charset="0"/>
                                  </a:rPr>
                                  <m:t>+</m:t>
                                </m:r>
                              </m:sup>
                            </m:sSup>
                          </m:num>
                          <m:den>
                            <m:r>
                              <m:rPr>
                                <m:sty m:val="p"/>
                              </m:rPr>
                              <a:rPr lang="en-US" sz="2400">
                                <a:latin typeface="Cambria Math" panose="02040503050406030204" pitchFamily="18" charset="0"/>
                              </a:rPr>
                              <m:t>Zn</m:t>
                            </m:r>
                          </m:den>
                        </m:f>
                      </m:sub>
                    </m:sSub>
                  </m:oMath>
                </a14:m>
                <a:r>
                  <a:rPr lang="en-US" sz="2600" dirty="0"/>
                  <a:t> is </a:t>
                </a:r>
                <a14:m>
                  <m:oMath xmlns:m="http://schemas.openxmlformats.org/officeDocument/2006/math">
                    <m:r>
                      <a:rPr lang="en-US" sz="2400">
                        <a:latin typeface="Cambria Math" panose="02040503050406030204" pitchFamily="18" charset="0"/>
                        <a:ea typeface="Cambria Math" panose="02040503050406030204" pitchFamily="18" charset="0"/>
                      </a:rPr>
                      <m:t>−0.76 </m:t>
                    </m:r>
                    <m:r>
                      <m:rPr>
                        <m:sty m:val="p"/>
                      </m:rPr>
                      <a:rPr lang="en-US" sz="2400">
                        <a:latin typeface="Cambria Math" panose="02040503050406030204" pitchFamily="18" charset="0"/>
                        <a:ea typeface="Cambria Math" panose="02040503050406030204" pitchFamily="18" charset="0"/>
                      </a:rPr>
                      <m:t>V</m:t>
                    </m:r>
                  </m:oMath>
                </a14:m>
                <a:r>
                  <a:rPr lang="en-US" sz="2600" dirty="0"/>
                  <a:t>.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0" y="1752600"/>
                <a:ext cx="9107557" cy="936739"/>
              </a:xfrm>
              <a:blipFill rotWithShape="0">
                <a:blip r:embed="rId2"/>
                <a:stretch>
                  <a:fillRect l="-1205" t="-26797" r="-469" b="-24183"/>
                </a:stretch>
              </a:blipFill>
            </p:spPr>
            <p:txBody>
              <a:bodyPr/>
              <a:lstStyle/>
              <a:p>
                <a:r>
                  <a:rPr lang="en-US">
                    <a:noFill/>
                  </a:rPr>
                  <a:t> </a:t>
                </a:r>
              </a:p>
            </p:txBody>
          </p:sp>
        </mc:Fallback>
      </mc:AlternateContent>
    </p:spTree>
    <p:extLst>
      <p:ext uri="{BB962C8B-B14F-4D97-AF65-F5344CB8AC3E}">
        <p14:creationId xmlns:p14="http://schemas.microsoft.com/office/powerpoint/2010/main" val="1620162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82435"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19.2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1938"/>
                <a:ext cx="9144000" cy="5507525"/>
              </a:xfrm>
            </p:spPr>
            <p:txBody>
              <a:bodyPr/>
              <a:lstStyle/>
              <a:p>
                <a:pPr>
                  <a:spcBef>
                    <a:spcPts val="0"/>
                  </a:spcBef>
                  <a:spcAft>
                    <a:spcPts val="3300"/>
                  </a:spcAft>
                </a:pPr>
                <a:r>
                  <a:rPr lang="en-US" dirty="0"/>
                  <a:t>A galvanic cell consists of an Mg electrode in a 1.0 </a:t>
                </a:r>
                <a:r>
                  <a:rPr lang="en-US" i="1" dirty="0"/>
                  <a:t>M </a:t>
                </a:r>
                <a:r>
                  <a:rPr lang="en-US" dirty="0"/>
                  <a:t>Mg(NO</a:t>
                </a:r>
                <a:r>
                  <a:rPr lang="en-US" baseline="-25000" dirty="0"/>
                  <a:t>3</a:t>
                </a:r>
                <a:r>
                  <a:rPr lang="en-US" dirty="0"/>
                  <a:t>)</a:t>
                </a:r>
                <a:r>
                  <a:rPr lang="en-US" baseline="-25000" dirty="0"/>
                  <a:t>2</a:t>
                </a:r>
                <a:r>
                  <a:rPr lang="en-US" dirty="0"/>
                  <a:t> solution and a Cd electrode in a 1.0 </a:t>
                </a:r>
                <a:r>
                  <a:rPr lang="en-US" i="1" dirty="0"/>
                  <a:t>M </a:t>
                </a:r>
                <a:r>
                  <a:rPr lang="en-US" dirty="0"/>
                  <a:t>Cd(NO</a:t>
                </a:r>
                <a:r>
                  <a:rPr lang="en-US" baseline="-25000" dirty="0"/>
                  <a:t>3</a:t>
                </a:r>
                <a:r>
                  <a:rPr lang="en-US" dirty="0"/>
                  <a:t>)</a:t>
                </a:r>
                <a:r>
                  <a:rPr lang="en-US" baseline="-25000" dirty="0"/>
                  <a:t>2</a:t>
                </a:r>
                <a:r>
                  <a:rPr lang="en-US" dirty="0"/>
                  <a:t> solution. </a:t>
                </a:r>
              </a:p>
              <a:p>
                <a:pPr>
                  <a:spcBef>
                    <a:spcPts val="0"/>
                  </a:spcBef>
                  <a:spcAft>
                    <a:spcPts val="3400"/>
                  </a:spcAft>
                </a:pPr>
                <a:r>
                  <a:rPr lang="en-US" dirty="0"/>
                  <a:t>Determine the overall cell reaction, and calculate the standard cell potential at 25°C. </a:t>
                </a:r>
              </a:p>
              <a:p>
                <a:pPr>
                  <a:spcBef>
                    <a:spcPts val="0"/>
                  </a:spcBef>
                  <a:spcAft>
                    <a:spcPts val="600"/>
                  </a:spcAft>
                </a:pPr>
                <a:r>
                  <a:rPr lang="en-US" b="1" dirty="0">
                    <a:solidFill>
                      <a:srgbClr val="43638E"/>
                    </a:solidFill>
                    <a:latin typeface="Calibri" panose="020F0502020204030204" pitchFamily="34" charset="0"/>
                    <a:cs typeface="Calibri" panose="020F0502020204030204" pitchFamily="34" charset="0"/>
                  </a:rPr>
                  <a:t>Setup</a:t>
                </a:r>
              </a:p>
              <a:p>
                <a:pPr algn="ctr">
                  <a:spcBef>
                    <a:spcPts val="0"/>
                  </a:spcBef>
                  <a:spcAft>
                    <a:spcPts val="1200"/>
                  </a:spcAft>
                </a:pPr>
                <a14:m>
                  <m:oMath xmlns:m="http://schemas.openxmlformats.org/officeDocument/2006/math">
                    <m:sSup>
                      <m:sSupPr>
                        <m:ctrlPr>
                          <a:rPr lang="en-US"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Mg</m:t>
                        </m:r>
                      </m:e>
                      <m:sup>
                        <m:r>
                          <a:rPr lang="en-US" b="0" i="0" smtClean="0">
                            <a:solidFill>
                              <a:schemeClr val="tx1"/>
                            </a:solidFill>
                            <a:latin typeface="Cambria Math" panose="02040503050406030204" pitchFamily="18" charset="0"/>
                          </a:rPr>
                          <m:t>2+</m:t>
                        </m:r>
                      </m:sup>
                    </m:sSup>
                    <m:r>
                      <a:rPr lang="en-US" i="0" smtClean="0">
                        <a:solidFill>
                          <a:schemeClr val="tx1"/>
                        </a:solidFill>
                        <a:latin typeface="Cambria Math" panose="02040503050406030204" pitchFamily="18" charset="0"/>
                        <a:ea typeface="Cambria Math" panose="02040503050406030204" pitchFamily="18" charset="0"/>
                      </a:rPr>
                      <m:t>+</m:t>
                    </m:r>
                    <m:sSup>
                      <m:sSupPr>
                        <m:ctrlPr>
                          <a:rPr lang="en-US"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2</m:t>
                        </m:r>
                        <m:r>
                          <a:rPr lang="en-US" b="0" i="1" smtClean="0">
                            <a:solidFill>
                              <a:schemeClr val="tx1"/>
                            </a:solidFill>
                            <a:latin typeface="Cambria Math" panose="02040503050406030204" pitchFamily="18" charset="0"/>
                            <a:ea typeface="Cambria Math" panose="02040503050406030204" pitchFamily="18" charset="0"/>
                          </a:rPr>
                          <m:t>𝑒</m:t>
                        </m:r>
                      </m:e>
                      <m:sup>
                        <m:r>
                          <a:rPr lang="en-US" b="0" i="0" smtClean="0">
                            <a:solidFill>
                              <a:schemeClr val="tx1"/>
                            </a:solidFill>
                            <a:latin typeface="Cambria Math" panose="02040503050406030204" pitchFamily="18" charset="0"/>
                            <a:ea typeface="Cambria Math" panose="02040503050406030204" pitchFamily="18" charset="0"/>
                          </a:rPr>
                          <m:t>−</m:t>
                        </m:r>
                      </m:sup>
                    </m:sSup>
                    <m:r>
                      <a:rPr lang="en-US"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Mg</m:t>
                    </m:r>
                  </m:oMath>
                </a14:m>
                <a:r>
                  <a:rPr lang="en-US" b="1" dirty="0">
                    <a:solidFill>
                      <a:srgbClr val="4F74A7"/>
                    </a:solidFill>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=−2.37 </m:t>
                    </m:r>
                    <m:r>
                      <m:rPr>
                        <m:sty m:val="p"/>
                      </m:rPr>
                      <a:rPr lang="en-US">
                        <a:latin typeface="Cambria Math" panose="02040503050406030204" pitchFamily="18" charset="0"/>
                        <a:ea typeface="Cambria Math" panose="02040503050406030204" pitchFamily="18" charset="0"/>
                      </a:rPr>
                      <m:t>V</m:t>
                    </m:r>
                  </m:oMath>
                </a14:m>
                <a:endParaRPr lang="en-US" b="1" dirty="0">
                  <a:solidFill>
                    <a:srgbClr val="4F74A7"/>
                  </a:solidFill>
                </a:endParaRPr>
              </a:p>
              <a:p>
                <a:pPr indent="53975" algn="ctr">
                  <a:spcBef>
                    <a:spcPts val="0"/>
                  </a:spcBef>
                  <a:spcAft>
                    <a:spcPts val="1200"/>
                  </a:spcAft>
                </a:pP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Cd</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Cd</m:t>
                    </m:r>
                  </m:oMath>
                </a14:m>
                <a:r>
                  <a:rPr lang="en-US" dirty="0">
                    <a:solidFill>
                      <a:srgbClr val="4F74A7"/>
                    </a:solidFill>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=−0.40 </m:t>
                    </m:r>
                    <m:r>
                      <m:rPr>
                        <m:sty m:val="p"/>
                      </m:rPr>
                      <a:rPr lang="en-US">
                        <a:latin typeface="Cambria Math" panose="02040503050406030204" pitchFamily="18" charset="0"/>
                        <a:ea typeface="Cambria Math" panose="02040503050406030204" pitchFamily="18" charset="0"/>
                      </a:rPr>
                      <m:t>V</m:t>
                    </m:r>
                  </m:oMath>
                </a14:m>
                <a:endParaRPr lang="en-US" dirty="0">
                  <a:solidFill>
                    <a:srgbClr val="4F74A7"/>
                  </a:solidFill>
                </a:endParaRPr>
              </a:p>
              <a:p>
                <a:pPr algn="ctr">
                  <a:spcBef>
                    <a:spcPts val="0"/>
                  </a:spcBef>
                  <a:spcAft>
                    <a:spcPts val="2800"/>
                  </a:spcAft>
                </a:pPr>
                <a14:m>
                  <m:oMath xmlns:m="http://schemas.openxmlformats.org/officeDocument/2006/math">
                    <m:sSubSup>
                      <m:sSubSupPr>
                        <m:ctrlPr>
                          <a:rPr lang="en-US" sz="2600" i="1" smtClean="0">
                            <a:solidFill>
                              <a:schemeClr val="tx1"/>
                            </a:solidFill>
                            <a:latin typeface="Cambria Math" panose="02040503050406030204" pitchFamily="18" charset="0"/>
                          </a:rPr>
                        </m:ctrlPr>
                      </m:sSubSupPr>
                      <m:e>
                        <m:r>
                          <a:rPr lang="en-US" sz="2600" b="0" i="1" smtClean="0">
                            <a:solidFill>
                              <a:schemeClr val="tx1"/>
                            </a:solidFill>
                            <a:latin typeface="Cambria Math" panose="02040503050406030204" pitchFamily="18" charset="0"/>
                          </a:rPr>
                          <m:t>𝐸</m:t>
                        </m:r>
                      </m:e>
                      <m:sub>
                        <m:r>
                          <m:rPr>
                            <m:sty m:val="p"/>
                          </m:rPr>
                          <a:rPr lang="en-US" sz="2600" b="0" i="0" smtClean="0">
                            <a:solidFill>
                              <a:schemeClr val="tx1"/>
                            </a:solidFill>
                            <a:latin typeface="Cambria Math" panose="02040503050406030204" pitchFamily="18" charset="0"/>
                          </a:rPr>
                          <m:t>cathode</m:t>
                        </m:r>
                      </m:sub>
                      <m:sup>
                        <m:r>
                          <a:rPr lang="en-US" sz="2600" i="0" smtClean="0">
                            <a:solidFill>
                              <a:schemeClr val="tx1"/>
                            </a:solidFill>
                            <a:latin typeface="Cambria Math" panose="02040503050406030204" pitchFamily="18" charset="0"/>
                            <a:ea typeface="Cambria Math" panose="02040503050406030204" pitchFamily="18" charset="0"/>
                          </a:rPr>
                          <m:t>°</m:t>
                        </m:r>
                      </m:sup>
                    </m:sSubSup>
                    <m:r>
                      <a:rPr lang="en-US" sz="2600" b="0" i="0" smtClean="0">
                        <a:solidFill>
                          <a:schemeClr val="tx1"/>
                        </a:solidFill>
                        <a:latin typeface="Cambria Math" panose="02040503050406030204" pitchFamily="18" charset="0"/>
                      </a:rPr>
                      <m:t>=−0.40 </m:t>
                    </m:r>
                    <m:r>
                      <m:rPr>
                        <m:sty m:val="p"/>
                      </m:rPr>
                      <a:rPr lang="en-US" sz="2600" b="0" i="0" smtClean="0">
                        <a:solidFill>
                          <a:schemeClr val="tx1"/>
                        </a:solidFill>
                        <a:latin typeface="Cambria Math" panose="02040503050406030204" pitchFamily="18" charset="0"/>
                      </a:rPr>
                      <m:t>V</m:t>
                    </m:r>
                  </m:oMath>
                </a14:m>
                <a:r>
                  <a:rPr lang="en-US" sz="2600" dirty="0">
                    <a:solidFill>
                      <a:srgbClr val="4F74A7"/>
                    </a:solidFill>
                  </a:rPr>
                  <a:t> </a:t>
                </a:r>
                <a:r>
                  <a:rPr lang="en-US" sz="2600" dirty="0"/>
                  <a:t>and</a:t>
                </a:r>
                <a:r>
                  <a:rPr lang="en-US" sz="2600" dirty="0">
                    <a:solidFill>
                      <a:srgbClr val="4F74A7"/>
                    </a:solidFill>
                  </a:rPr>
                  <a:t> </a:t>
                </a:r>
                <a14:m>
                  <m:oMath xmlns:m="http://schemas.openxmlformats.org/officeDocument/2006/math">
                    <m:sSubSup>
                      <m:sSubSupPr>
                        <m:ctrlPr>
                          <a:rPr lang="en-US" sz="2600" i="1">
                            <a:latin typeface="Cambria Math" panose="02040503050406030204" pitchFamily="18" charset="0"/>
                          </a:rPr>
                        </m:ctrlPr>
                      </m:sSubSupPr>
                      <m:e>
                        <m:r>
                          <a:rPr lang="en-US" sz="2600" i="1">
                            <a:latin typeface="Cambria Math" panose="02040503050406030204" pitchFamily="18" charset="0"/>
                          </a:rPr>
                          <m:t>𝐸</m:t>
                        </m:r>
                      </m:e>
                      <m:sub>
                        <m:r>
                          <m:rPr>
                            <m:sty m:val="p"/>
                          </m:rPr>
                          <a:rPr lang="en-US" sz="2600">
                            <a:latin typeface="Cambria Math" panose="02040503050406030204" pitchFamily="18" charset="0"/>
                          </a:rPr>
                          <m:t>anode</m:t>
                        </m:r>
                      </m:sub>
                      <m:sup>
                        <m:r>
                          <a:rPr lang="en-US" sz="2600" i="1">
                            <a:latin typeface="Cambria Math" panose="02040503050406030204" pitchFamily="18" charset="0"/>
                            <a:ea typeface="Cambria Math" panose="02040503050406030204" pitchFamily="18" charset="0"/>
                          </a:rPr>
                          <m:t>°</m:t>
                        </m:r>
                      </m:sup>
                    </m:sSubSup>
                    <m:r>
                      <a:rPr lang="en-US" sz="2600">
                        <a:latin typeface="Cambria Math" panose="02040503050406030204" pitchFamily="18" charset="0"/>
                      </a:rPr>
                      <m:t>=−2.37 </m:t>
                    </m:r>
                    <m:r>
                      <m:rPr>
                        <m:sty m:val="p"/>
                      </m:rPr>
                      <a:rPr lang="en-US" sz="2600">
                        <a:latin typeface="Cambria Math" panose="02040503050406030204" pitchFamily="18" charset="0"/>
                      </a:rPr>
                      <m:t>V</m:t>
                    </m:r>
                  </m:oMath>
                </a14:m>
                <a:r>
                  <a:rPr lang="en-US" sz="260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1938"/>
                <a:ext cx="9144000" cy="5507525"/>
              </a:xfrm>
              <a:blipFill rotWithShape="0">
                <a:blip r:embed="rId2"/>
                <a:stretch>
                  <a:fillRect l="-1333" t="-1107"/>
                </a:stretch>
              </a:blipFill>
            </p:spPr>
            <p:txBody>
              <a:bodyPr/>
              <a:lstStyle/>
              <a:p>
                <a:r>
                  <a:rPr lang="en-US">
                    <a:noFill/>
                  </a:rPr>
                  <a:t> </a:t>
                </a:r>
              </a:p>
            </p:txBody>
          </p:sp>
        </mc:Fallback>
      </mc:AlternateContent>
    </p:spTree>
    <p:extLst>
      <p:ext uri="{BB962C8B-B14F-4D97-AF65-F5344CB8AC3E}">
        <p14:creationId xmlns:p14="http://schemas.microsoft.com/office/powerpoint/2010/main" val="1436001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82435" y="228600"/>
            <a:ext cx="8915400" cy="533400"/>
          </a:xfrm>
        </p:spPr>
        <p:txBody>
          <a:bodyPr/>
          <a:lstStyle/>
          <a:p>
            <a:pPr defTabSz="1130300">
              <a:tabLst>
                <a:tab pos="3260725" algn="l"/>
                <a:tab pos="4457700" algn="l"/>
              </a:tabLst>
            </a:pPr>
            <a:r>
              <a:rPr lang="en-US" b="1" kern="0" dirty="0">
                <a:solidFill>
                  <a:srgbClr val="FFF799"/>
                </a:solidFill>
              </a:rPr>
              <a:t>SAMPLE PROBLEM	 </a:t>
            </a:r>
            <a:r>
              <a:rPr lang="en-US" b="1" kern="0" dirty="0">
                <a:solidFill>
                  <a:schemeClr val="bg1"/>
                </a:solidFill>
              </a:rPr>
              <a:t>19.2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8915400" cy="5294293"/>
              </a:xfrm>
            </p:spPr>
            <p:txBody>
              <a:bodyPr/>
              <a:lstStyle/>
              <a:p>
                <a:pPr>
                  <a:spcAft>
                    <a:spcPts val="400"/>
                  </a:spcAft>
                </a:pPr>
                <a:r>
                  <a:rPr lang="en-US" b="1" dirty="0">
                    <a:solidFill>
                      <a:srgbClr val="43638E"/>
                    </a:solidFill>
                  </a:rPr>
                  <a:t>Solution</a:t>
                </a:r>
                <a:endParaRPr lang="en-US" dirty="0">
                  <a:solidFill>
                    <a:srgbClr val="43638E"/>
                  </a:solidFill>
                </a:endParaRPr>
              </a:p>
              <a:p>
                <a:pPr marL="4052888" indent="-176213">
                  <a:spcBef>
                    <a:spcPts val="0"/>
                  </a:spcBef>
                  <a:spcAft>
                    <a:spcPts val="1200"/>
                  </a:spcAft>
                  <a:tabLst>
                    <a:tab pos="3944938" algn="l"/>
                  </a:tabLst>
                </a:pPr>
                <a14:m>
                  <m:oMathPara xmlns:m="http://schemas.openxmlformats.org/officeDocument/2006/math">
                    <m:oMathParaPr>
                      <m:jc m:val="left"/>
                    </m:oMathParaPr>
                    <m:oMath xmlns:m="http://schemas.openxmlformats.org/officeDocument/2006/math">
                      <m:r>
                        <m:rPr>
                          <m:sty m:val="p"/>
                        </m:rPr>
                        <a:rPr lang="en-US">
                          <a:latin typeface="Cambria Math" panose="02040503050406030204" pitchFamily="18" charset="0"/>
                          <a:ea typeface="Cambria Math" panose="02040503050406030204" pitchFamily="18" charset="0"/>
                        </a:rPr>
                        <m:t>Mg</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Mg</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a:latin typeface="Cambria Math" panose="02040503050406030204" pitchFamily="18" charset="0"/>
                              <a:ea typeface="Cambria Math" panose="02040503050406030204" pitchFamily="18" charset="0"/>
                            </a:rPr>
                            <m:t>−</m:t>
                          </m:r>
                        </m:sup>
                      </m:sSup>
                    </m:oMath>
                  </m:oMathPara>
                </a14:m>
                <a:endParaRPr lang="en-US" i="1" dirty="0">
                  <a:ea typeface="Cambria Math" panose="02040503050406030204" pitchFamily="18" charset="0"/>
                </a:endParaRPr>
              </a:p>
              <a:p>
                <a:pPr marL="395288" indent="-177800" defTabSz="842963">
                  <a:spcAft>
                    <a:spcPts val="600"/>
                  </a:spcAft>
                  <a:tabLst>
                    <a:tab pos="395288" algn="l"/>
                    <a:tab pos="3084513" algn="l"/>
                  </a:tabLst>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Cd</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Cd</m:t>
                      </m:r>
                      <m:r>
                        <a:rPr lang="en-US">
                          <a:latin typeface="Cambria Math" panose="02040503050406030204" pitchFamily="18" charset="0"/>
                          <a:ea typeface="Cambria Math" panose="02040503050406030204" pitchFamily="18" charset="0"/>
                        </a:rPr>
                        <m:t> </m:t>
                      </m:r>
                    </m:oMath>
                  </m:oMathPara>
                </a14:m>
                <a:endParaRPr lang="en-US" dirty="0"/>
              </a:p>
              <a:p>
                <a:pPr marL="282575" indent="107950">
                  <a:spcBef>
                    <a:spcPts val="0"/>
                  </a:spcBef>
                  <a:spcAft>
                    <a:spcPts val="1600"/>
                  </a:spcAft>
                </a:pPr>
                <a14:m>
                  <m:oMathPara xmlns:m="http://schemas.openxmlformats.org/officeDocument/2006/math">
                    <m:oMathParaPr>
                      <m:jc m:val="centerGroup"/>
                    </m:oMathParaPr>
                    <m:oMath xmlns:m="http://schemas.openxmlformats.org/officeDocument/2006/math">
                      <m:r>
                        <m:rPr>
                          <m:nor/>
                        </m:rPr>
                        <a:rPr lang="en-US" i="1" dirty="0">
                          <a:ea typeface="Cambria Math" panose="02040503050406030204" pitchFamily="18" charset="0"/>
                        </a:rPr>
                        <m:t>Overall</m:t>
                      </m:r>
                      <m:r>
                        <m:rPr>
                          <m:nor/>
                        </m:rPr>
                        <a:rPr lang="en-US" i="1" dirty="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Mg</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Cd</m:t>
                          </m:r>
                        </m:e>
                        <m:sup>
                          <m:r>
                            <a:rPr lang="en-US">
                              <a:latin typeface="Cambria Math" panose="02040503050406030204" pitchFamily="18" charset="0"/>
                              <a:ea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Mg</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Cd</m:t>
                      </m:r>
                    </m:oMath>
                  </m:oMathPara>
                </a14:m>
                <a:endParaRPr lang="en-US" dirty="0">
                  <a:ea typeface="Cambria Math" panose="02040503050406030204" pitchFamily="18" charset="0"/>
                </a:endParaRPr>
              </a:p>
              <a:p>
                <a:pPr marL="736600" indent="-109538" algn="ctr">
                  <a:spcBef>
                    <a:spcPts val="0"/>
                  </a:spcBef>
                  <a:spcAft>
                    <a:spcPts val="600"/>
                  </a:spcAft>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𝐸</m:t>
                          </m:r>
                        </m:e>
                        <m:sub>
                          <m:r>
                            <m:rPr>
                              <m:sty m:val="p"/>
                            </m:rPr>
                            <a:rPr lang="en-US" b="0" i="0" smtClean="0">
                              <a:latin typeface="Cambria Math" panose="02040503050406030204" pitchFamily="18" charset="0"/>
                            </a:rPr>
                            <m:t>cell</m:t>
                          </m:r>
                        </m:sub>
                        <m:sup>
                          <m:r>
                            <a:rPr lang="en-US" i="1"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smtClean="0">
                          <a:latin typeface="Cambria Math" panose="02040503050406030204" pitchFamily="18" charset="0"/>
                        </a:rPr>
                        <m:t>−</m:t>
                      </m:r>
                      <m:sSubSup>
                        <m:sSubSupPr>
                          <m:ctrlPr>
                            <a:rPr lang="en-US" i="1" smtClean="0">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dirty="0"/>
              </a:p>
              <a:p>
                <a:pPr marL="2921000" indent="-409575" algn="ctr">
                  <a:spcBef>
                    <a:spcPts val="0"/>
                  </a:spcBef>
                  <a:spcAft>
                    <a:spcPts val="600"/>
                  </a:spcAft>
                  <a:tabLst>
                    <a:tab pos="804863" algn="l"/>
                  </a:tabLs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Cd</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a:latin typeface="Cambria Math" panose="02040503050406030204" pitchFamily="18" charset="0"/>
                                </a:rPr>
                                <m:t>Cd</m:t>
                              </m:r>
                            </m:den>
                          </m:f>
                        </m:sub>
                        <m:sup>
                          <m:r>
                            <a:rPr lang="en-US" i="0" smtClean="0">
                              <a:latin typeface="Cambria Math" panose="02040503050406030204" pitchFamily="18" charset="0"/>
                              <a:ea typeface="Cambria Math" panose="02040503050406030204" pitchFamily="18" charset="0"/>
                            </a:rPr>
                            <m:t>°</m:t>
                          </m:r>
                        </m:sup>
                      </m:sSubSup>
                      <m:r>
                        <a:rPr lang="en-US" b="0" i="0"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Mg</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b="0" i="0" smtClean="0">
                                  <a:latin typeface="Cambria Math" panose="02040503050406030204" pitchFamily="18" charset="0"/>
                                </a:rPr>
                                <m:t>Mg</m:t>
                              </m:r>
                            </m:den>
                          </m:f>
                        </m:sub>
                        <m:sup>
                          <m:r>
                            <a:rPr lang="en-US" b="0" i="0" smtClean="0">
                              <a:latin typeface="Cambria Math" panose="02040503050406030204" pitchFamily="18" charset="0"/>
                              <a:ea typeface="Cambria Math" panose="02040503050406030204" pitchFamily="18" charset="0"/>
                            </a:rPr>
                            <m:t>°</m:t>
                          </m:r>
                        </m:sup>
                      </m:sSubSup>
                    </m:oMath>
                  </m:oMathPara>
                </a14:m>
                <a:endParaRPr lang="en-US" dirty="0"/>
              </a:p>
              <a:p>
                <a:pPr marL="2921000" algn="ctr">
                  <a:spcBef>
                    <a:spcPts val="0"/>
                  </a:spcBef>
                  <a:spcAft>
                    <a:spcPts val="6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0" smtClean="0">
                              <a:latin typeface="Cambria Math" panose="02040503050406030204" pitchFamily="18" charset="0"/>
                            </a:rPr>
                            <m:t>−0.40 </m:t>
                          </m:r>
                          <m:r>
                            <m:rPr>
                              <m:sty m:val="p"/>
                            </m:rPr>
                            <a:rPr lang="en-US" b="0" i="0" smtClean="0">
                              <a:latin typeface="Cambria Math" panose="02040503050406030204" pitchFamily="18" charset="0"/>
                            </a:rPr>
                            <m:t>V</m:t>
                          </m:r>
                        </m:e>
                      </m:d>
                      <m:r>
                        <a:rPr lang="en-US" b="0" i="0" smtClean="0">
                          <a:latin typeface="Cambria Math" panose="02040503050406030204" pitchFamily="18" charset="0"/>
                        </a:rPr>
                        <m:t>−</m:t>
                      </m:r>
                      <m:d>
                        <m:dPr>
                          <m:ctrlPr>
                            <a:rPr lang="en-US" b="0" i="1" smtClean="0">
                              <a:latin typeface="Cambria Math" panose="02040503050406030204" pitchFamily="18" charset="0"/>
                            </a:rPr>
                          </m:ctrlPr>
                        </m:dPr>
                        <m:e>
                          <m:r>
                            <a:rPr lang="en-US" b="0" i="0" smtClean="0">
                              <a:latin typeface="Cambria Math" panose="02040503050406030204" pitchFamily="18" charset="0"/>
                            </a:rPr>
                            <m:t>−2.37 </m:t>
                          </m:r>
                          <m:r>
                            <m:rPr>
                              <m:sty m:val="p"/>
                            </m:rPr>
                            <a:rPr lang="en-US" b="0" i="0" smtClean="0">
                              <a:latin typeface="Cambria Math" panose="02040503050406030204" pitchFamily="18" charset="0"/>
                            </a:rPr>
                            <m:t>V</m:t>
                          </m:r>
                        </m:e>
                      </m:d>
                    </m:oMath>
                  </m:oMathPara>
                </a14:m>
                <a:endParaRPr lang="en-US" dirty="0"/>
              </a:p>
              <a:p>
                <a:pPr marL="2921000" indent="-341313" algn="ctr">
                  <a:spcBef>
                    <a:spcPts val="0"/>
                  </a:spcBef>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=1.97</m:t>
                      </m:r>
                      <m:r>
                        <a:rPr lang="en-US" b="0" i="0" smtClean="0">
                          <a:latin typeface="Cambria Math" panose="02040503050406030204" pitchFamily="18" charset="0"/>
                        </a:rPr>
                        <m:t> </m:t>
                      </m:r>
                      <m:r>
                        <m:rPr>
                          <m:sty m:val="p"/>
                        </m:rPr>
                        <a:rPr lang="en-US" b="0" i="0" smtClean="0">
                          <a:latin typeface="Cambria Math" panose="02040503050406030204" pitchFamily="18" charset="0"/>
                        </a:rPr>
                        <m:t>V</m:t>
                      </m:r>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8915400" cy="5294293"/>
              </a:xfrm>
              <a:blipFill rotWithShape="0">
                <a:blip r:embed="rId2"/>
                <a:stretch>
                  <a:fillRect l="-1367" t="-1036"/>
                </a:stretch>
              </a:blipFill>
            </p:spPr>
            <p:txBody>
              <a:bodyPr/>
              <a:lstStyle/>
              <a:p>
                <a:r>
                  <a:rPr lang="en-US">
                    <a:noFill/>
                  </a:rPr>
                  <a:t> </a:t>
                </a:r>
              </a:p>
            </p:txBody>
          </p:sp>
        </mc:Fallback>
      </mc:AlternateContent>
      <p:cxnSp>
        <p:nvCxnSpPr>
          <p:cNvPr id="4" name="Straight Connector 3">
            <a:extLst>
              <a:ext uri="{C183D7F6-B498-43B3-948B-1728B52AA6E4}">
                <adec:decorative xmlns:adec="http://schemas.microsoft.com/office/drawing/2017/decorative" xmlns="" val="1"/>
              </a:ext>
            </a:extLst>
          </p:cNvPr>
          <p:cNvCxnSpPr/>
          <p:nvPr/>
        </p:nvCxnSpPr>
        <p:spPr>
          <a:xfrm>
            <a:off x="1752600" y="2514600"/>
            <a:ext cx="5486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8891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19.3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42" name="Text Placeholder 41"/>
              <p:cNvSpPr>
                <a:spLocks noGrp="1"/>
              </p:cNvSpPr>
              <p:nvPr>
                <p:ph type="body" sz="quarter" idx="22"/>
              </p:nvPr>
            </p:nvSpPr>
            <p:spPr>
              <a:xfrm>
                <a:off x="0" y="952500"/>
                <a:ext cx="9067800" cy="5356634"/>
              </a:xfrm>
            </p:spPr>
            <p:txBody>
              <a:bodyPr/>
              <a:lstStyle/>
              <a:p>
                <a:pPr>
                  <a:spcBef>
                    <a:spcPts val="0"/>
                  </a:spcBef>
                  <a:spcAft>
                    <a:spcPts val="2700"/>
                  </a:spcAft>
                </a:pPr>
                <a:r>
                  <a:rPr lang="en-US" dirty="0"/>
                  <a:t>Predict what redox reaction will take place, if any, when molecular bromine (Br</a:t>
                </a:r>
                <a:r>
                  <a:rPr lang="en-US" baseline="-25000" dirty="0"/>
                  <a:t>2</a:t>
                </a:r>
                <a:r>
                  <a:rPr lang="en-US" dirty="0"/>
                  <a:t>) is added to </a:t>
                </a:r>
              </a:p>
              <a:p>
                <a:pPr marL="514350" indent="-514350">
                  <a:spcAft>
                    <a:spcPts val="2600"/>
                  </a:spcAft>
                  <a:buFontTx/>
                  <a:buAutoNum type="alphaLcParenBoth"/>
                </a:pPr>
                <a:r>
                  <a:rPr lang="en-US" dirty="0"/>
                  <a:t>a 1</a:t>
                </a:r>
                <a:r>
                  <a:rPr lang="en-US" i="1" dirty="0"/>
                  <a:t>-M </a:t>
                </a:r>
                <a:r>
                  <a:rPr lang="en-US" dirty="0"/>
                  <a:t>solution of NaI and </a:t>
                </a:r>
              </a:p>
              <a:p>
                <a:pPr marL="514350" indent="-514350">
                  <a:spcAft>
                    <a:spcPts val="3400"/>
                  </a:spcAft>
                  <a:buFontTx/>
                  <a:buAutoNum type="alphaLcParenBoth"/>
                </a:pPr>
                <a:r>
                  <a:rPr lang="en-US" dirty="0"/>
                  <a:t>a 1-</a:t>
                </a:r>
                <a:r>
                  <a:rPr lang="en-US" i="1" dirty="0"/>
                  <a:t>M </a:t>
                </a:r>
                <a:r>
                  <a:rPr lang="en-US" dirty="0"/>
                  <a:t>solution of NaCl. (Assume a temperature of 25°C.) </a:t>
                </a:r>
              </a:p>
              <a:p>
                <a:pPr>
                  <a:spcBef>
                    <a:spcPts val="0"/>
                  </a:spcBef>
                </a:pPr>
                <a:r>
                  <a:rPr lang="en-US" b="1" dirty="0">
                    <a:solidFill>
                      <a:srgbClr val="43638E"/>
                    </a:solidFill>
                    <a:latin typeface="Calibri" panose="020F0502020204030204" pitchFamily="34" charset="0"/>
                    <a:cs typeface="Calibri" panose="020F0502020204030204" pitchFamily="34" charset="0"/>
                  </a:rPr>
                  <a:t>Setup</a:t>
                </a:r>
              </a:p>
              <a:p>
                <a:pPr indent="53975" algn="ctr" defTabSz="922338">
                  <a:spcBef>
                    <a:spcPts val="0"/>
                  </a:spcBef>
                  <a:spcAft>
                    <a:spcPts val="800"/>
                  </a:spcAft>
                  <a:tabLst>
                    <a:tab pos="4625975" algn="l"/>
                  </a:tabLst>
                </a:pPr>
                <a14:m>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Br</m:t>
                        </m:r>
                      </m:e>
                      <m:sub>
                        <m:r>
                          <a:rPr lang="en-US" b="0" i="0" smtClean="0">
                            <a:solidFill>
                              <a:schemeClr val="tx1"/>
                            </a:solidFill>
                            <a:latin typeface="Cambria Math" panose="02040503050406030204" pitchFamily="18" charset="0"/>
                          </a:rPr>
                          <m:t>2</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𝑙</m:t>
                        </m:r>
                      </m:e>
                    </m:d>
                    <m:r>
                      <a:rPr lang="en-US" i="1" smtClean="0">
                        <a:solidFill>
                          <a:schemeClr val="tx1"/>
                        </a:solidFill>
                        <a:latin typeface="Cambria Math" panose="02040503050406030204" pitchFamily="18" charset="0"/>
                        <a:ea typeface="Cambria Math" panose="02040503050406030204" pitchFamily="18" charset="0"/>
                      </a:rPr>
                      <m:t>+</m:t>
                    </m:r>
                    <m:sSup>
                      <m:sSupPr>
                        <m:ctrlPr>
                          <a:rPr lang="en-US"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2</m:t>
                        </m:r>
                        <m:r>
                          <a:rPr lang="en-US" b="0" i="1" smtClean="0">
                            <a:solidFill>
                              <a:schemeClr val="tx1"/>
                            </a:solidFill>
                            <a:latin typeface="Cambria Math" panose="02040503050406030204" pitchFamily="18" charset="0"/>
                            <a:ea typeface="Cambria Math" panose="02040503050406030204" pitchFamily="18" charset="0"/>
                          </a:rPr>
                          <m:t>𝑒</m:t>
                        </m:r>
                      </m:e>
                      <m:sup>
                        <m:r>
                          <a:rPr lang="en-US" b="0" i="1" smtClean="0">
                            <a:solidFill>
                              <a:schemeClr val="tx1"/>
                            </a:solidFill>
                            <a:latin typeface="Cambria Math" panose="02040503050406030204" pitchFamily="18" charset="0"/>
                            <a:ea typeface="Cambria Math" panose="02040503050406030204" pitchFamily="18" charset="0"/>
                          </a:rPr>
                          <m:t>−</m:t>
                        </m:r>
                      </m:sup>
                    </m:sSup>
                    <m:r>
                      <a:rPr lang="en-US" i="1" smtClean="0">
                        <a:solidFill>
                          <a:schemeClr val="tx1"/>
                        </a:solidFill>
                        <a:latin typeface="Cambria Math" panose="02040503050406030204" pitchFamily="18" charset="0"/>
                        <a:ea typeface="Cambria Math" panose="02040503050406030204" pitchFamily="18" charset="0"/>
                      </a:rPr>
                      <m:t>⟶</m:t>
                    </m:r>
                    <m:sSup>
                      <m:sSupPr>
                        <m:ctrlPr>
                          <a:rPr lang="en-US"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2</m:t>
                        </m:r>
                        <m:r>
                          <m:rPr>
                            <m:sty m:val="p"/>
                          </m:rPr>
                          <a:rPr lang="en-US" b="0" i="0" smtClean="0">
                            <a:solidFill>
                              <a:schemeClr val="tx1"/>
                            </a:solidFill>
                            <a:latin typeface="Cambria Math" panose="02040503050406030204" pitchFamily="18" charset="0"/>
                            <a:ea typeface="Cambria Math" panose="02040503050406030204" pitchFamily="18" charset="0"/>
                          </a:rPr>
                          <m:t>Br</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a14:m>
                <a:r>
                  <a:rPr lang="en-US" dirty="0">
                    <a:solidFill>
                      <a:srgbClr val="4F74A7"/>
                    </a:solidFill>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=1.07</m:t>
                    </m:r>
                    <m:r>
                      <a:rPr lang="en-US">
                        <a:latin typeface="Cambria Math" panose="02040503050406030204" pitchFamily="18" charset="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V</m:t>
                    </m:r>
                  </m:oMath>
                </a14:m>
                <a:endParaRPr lang="en-US" dirty="0">
                  <a:solidFill>
                    <a:srgbClr val="4F74A7"/>
                  </a:solidFill>
                </a:endParaRPr>
              </a:p>
              <a:p>
                <a:pPr indent="282575" algn="ctr" defTabSz="896938">
                  <a:spcBef>
                    <a:spcPts val="0"/>
                  </a:spcBef>
                  <a:spcAft>
                    <a:spcPts val="800"/>
                  </a:spcAft>
                  <a:tabLst>
                    <a:tab pos="4625975" algn="l"/>
                    <a:tab pos="5091113" algn="l"/>
                  </a:tabLst>
                </a:pP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I</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b="0" i="1" smtClean="0">
                            <a:latin typeface="Cambria Math" panose="02040503050406030204" pitchFamily="18" charset="0"/>
                          </a:rPr>
                          <m:t>𝑠</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0">
                            <a:latin typeface="Cambria Math" panose="02040503050406030204" pitchFamily="18" charset="0"/>
                            <a:ea typeface="Cambria Math" panose="02040503050406030204" pitchFamily="18" charset="0"/>
                          </a:rPr>
                          <m:t>−</m:t>
                        </m:r>
                      </m:sup>
                    </m:sSup>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I</m:t>
                        </m:r>
                      </m:e>
                      <m:sup>
                        <m:r>
                          <a:rPr lang="en-US" i="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a14:m>
                <a:r>
                  <a:rPr lang="en-US" dirty="0">
                    <a:solidFill>
                      <a:srgbClr val="4F74A7"/>
                    </a:solidFill>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=0.53 </m:t>
                    </m:r>
                    <m:r>
                      <m:rPr>
                        <m:sty m:val="p"/>
                      </m:rPr>
                      <a:rPr lang="en-US">
                        <a:latin typeface="Cambria Math" panose="02040503050406030204" pitchFamily="18" charset="0"/>
                        <a:ea typeface="Cambria Math" panose="02040503050406030204" pitchFamily="18" charset="0"/>
                      </a:rPr>
                      <m:t>V</m:t>
                    </m:r>
                  </m:oMath>
                </a14:m>
                <a:endParaRPr lang="en-US" dirty="0">
                  <a:solidFill>
                    <a:srgbClr val="4F74A7"/>
                  </a:solidFill>
                </a:endParaRPr>
              </a:p>
              <a:p>
                <a:pPr algn="ctr">
                  <a:spcBef>
                    <a:spcPts val="0"/>
                  </a:spcBef>
                  <a:spcAft>
                    <a:spcPts val="2800"/>
                  </a:spcAft>
                </a:pP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Cl</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b="0" i="1" smtClean="0">
                            <a:latin typeface="Cambria Math" panose="02040503050406030204" pitchFamily="18" charset="0"/>
                          </a:rPr>
                          <m:t>𝑔</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0">
                            <a:latin typeface="Cambria Math" panose="02040503050406030204" pitchFamily="18" charset="0"/>
                            <a:ea typeface="Cambria Math" panose="02040503050406030204" pitchFamily="18" charset="0"/>
                          </a:rPr>
                          <m:t>−</m:t>
                        </m:r>
                      </m:sup>
                    </m:sSup>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Cl</m:t>
                        </m:r>
                      </m:e>
                      <m:sup>
                        <m:r>
                          <a:rPr lang="en-US" i="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a14:m>
                <a:r>
                  <a:rPr lang="en-US" dirty="0">
                    <a:solidFill>
                      <a:srgbClr val="4F74A7"/>
                    </a:solidFill>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=1.36 </m:t>
                    </m:r>
                    <m:r>
                      <m:rPr>
                        <m:sty m:val="p"/>
                      </m:rPr>
                      <a:rPr lang="en-US">
                        <a:latin typeface="Cambria Math" panose="02040503050406030204" pitchFamily="18" charset="0"/>
                        <a:ea typeface="Cambria Math" panose="02040503050406030204" pitchFamily="18" charset="0"/>
                      </a:rPr>
                      <m:t>V</m:t>
                    </m:r>
                  </m:oMath>
                </a14:m>
                <a:endParaRPr lang="en-US" dirty="0">
                  <a:solidFill>
                    <a:srgbClr val="4F74A7"/>
                  </a:solidFill>
                </a:endParaRPr>
              </a:p>
            </p:txBody>
          </p:sp>
        </mc:Choice>
        <mc:Fallback xmlns="">
          <p:sp>
            <p:nvSpPr>
              <p:cNvPr id="42" name="Text Placeholder 41"/>
              <p:cNvSpPr>
                <a:spLocks noGrp="1" noRot="1" noChangeAspect="1" noMove="1" noResize="1" noEditPoints="1" noAdjustHandles="1" noChangeArrowheads="1" noChangeShapeType="1" noTextEdit="1"/>
              </p:cNvSpPr>
              <p:nvPr>
                <p:ph type="body" sz="quarter" idx="22"/>
              </p:nvPr>
            </p:nvSpPr>
            <p:spPr>
              <a:xfrm>
                <a:off x="0" y="952500"/>
                <a:ext cx="9067800" cy="5356634"/>
              </a:xfrm>
              <a:blipFill rotWithShape="0">
                <a:blip r:embed="rId2"/>
                <a:stretch>
                  <a:fillRect l="-1411" t="-1024"/>
                </a:stretch>
              </a:blipFill>
            </p:spPr>
            <p:txBody>
              <a:bodyPr/>
              <a:lstStyle/>
              <a:p>
                <a:r>
                  <a:rPr lang="en-US">
                    <a:noFill/>
                  </a:rPr>
                  <a:t> </a:t>
                </a:r>
              </a:p>
            </p:txBody>
          </p:sp>
        </mc:Fallback>
      </mc:AlternateContent>
    </p:spTree>
    <p:extLst>
      <p:ext uri="{BB962C8B-B14F-4D97-AF65-F5344CB8AC3E}">
        <p14:creationId xmlns:p14="http://schemas.microsoft.com/office/powerpoint/2010/main" val="1535355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6013">
              <a:tabLst>
                <a:tab pos="3262313" algn="l"/>
              </a:tabLst>
            </a:pPr>
            <a:r>
              <a:rPr lang="en-US" b="1" kern="0" dirty="0">
                <a:solidFill>
                  <a:srgbClr val="FFF799"/>
                </a:solidFill>
              </a:rPr>
              <a:t>SAMPLE PROBLEM	 </a:t>
            </a:r>
            <a:r>
              <a:rPr lang="en-US" b="1" kern="0" dirty="0">
                <a:solidFill>
                  <a:schemeClr val="bg1"/>
                </a:solidFill>
              </a:rPr>
              <a:t>19.3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8991600" cy="3467100"/>
              </a:xfrm>
            </p:spPr>
            <p:txBody>
              <a:bodyPr/>
              <a:lstStyle/>
              <a:p>
                <a:pPr>
                  <a:spcBef>
                    <a:spcPts val="0"/>
                  </a:spcBef>
                </a:pPr>
                <a:r>
                  <a:rPr lang="en-US" b="1" dirty="0">
                    <a:solidFill>
                      <a:srgbClr val="43638E"/>
                    </a:solidFill>
                  </a:rPr>
                  <a:t>Solution</a:t>
                </a:r>
              </a:p>
              <a:p>
                <a:pPr marL="514350" indent="-514350">
                  <a:spcBef>
                    <a:spcPts val="0"/>
                  </a:spcBef>
                  <a:spcAft>
                    <a:spcPts val="6000"/>
                  </a:spcAft>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Br</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I</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Br</m:t>
                        </m:r>
                      </m:e>
                      <m:sup>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I</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𝑠</m:t>
                        </m:r>
                      </m:e>
                    </m:d>
                  </m:oMath>
                </a14:m>
                <a:endParaRPr lang="en-US" dirty="0">
                  <a:solidFill>
                    <a:srgbClr val="4F74A7"/>
                  </a:solidFill>
                </a:endParaRPr>
              </a:p>
              <a:p>
                <a:pPr>
                  <a:spcAft>
                    <a:spcPts val="2700"/>
                  </a:spcAft>
                </a:pPr>
                <a:r>
                  <a:rPr lang="en-US" dirty="0"/>
                  <a:t>Because the reduction potential of Br</a:t>
                </a:r>
                <a:r>
                  <a:rPr lang="en-US" baseline="-25000" dirty="0"/>
                  <a:t>2</a:t>
                </a:r>
                <a:r>
                  <a:rPr lang="en-US" dirty="0"/>
                  <a:t> is greater than that of I</a:t>
                </a:r>
                <a:r>
                  <a:rPr lang="en-US" baseline="-25000" dirty="0"/>
                  <a:t>2</a:t>
                </a:r>
                <a:r>
                  <a:rPr lang="en-US" dirty="0"/>
                  <a:t>, Br</a:t>
                </a:r>
                <a:r>
                  <a:rPr lang="en-US" baseline="-25000" dirty="0"/>
                  <a:t>2</a:t>
                </a:r>
                <a:r>
                  <a:rPr lang="en-US" dirty="0"/>
                  <a:t> will be reduced to Br</a:t>
                </a:r>
                <a:r>
                  <a:rPr lang="en-US" baseline="30000" dirty="0"/>
                  <a:t>–</a:t>
                </a:r>
                <a:r>
                  <a:rPr lang="en-US" dirty="0"/>
                  <a:t> and I</a:t>
                </a:r>
                <a:r>
                  <a:rPr lang="en-US" baseline="30000" dirty="0"/>
                  <a:t>–</a:t>
                </a:r>
                <a:r>
                  <a:rPr lang="en-US" dirty="0"/>
                  <a:t> will be oxidized to I</a:t>
                </a:r>
                <a:r>
                  <a:rPr lang="en-US" baseline="-25000" dirty="0"/>
                  <a:t>2</a:t>
                </a:r>
                <a:r>
                  <a:rPr lang="en-US" dirty="0"/>
                  <a:t>. </a:t>
                </a:r>
              </a:p>
              <a:p>
                <a:pPr>
                  <a:spcAft>
                    <a:spcPts val="2800"/>
                  </a:spcAft>
                </a:pPr>
                <a:r>
                  <a:rPr lang="en-US" dirty="0"/>
                  <a:t>Thus, the preceding reaction </a:t>
                </a:r>
                <a:r>
                  <a:rPr lang="en-US" i="1" dirty="0"/>
                  <a:t>will </a:t>
                </a:r>
                <a:r>
                  <a:rPr lang="en-US" dirty="0"/>
                  <a:t>occur. 	</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8991600" cy="3467100"/>
              </a:xfrm>
              <a:blipFill>
                <a:blip r:embed="rId2"/>
                <a:stretch>
                  <a:fillRect l="-1424" t="-1582" r="-1356" b="-5975"/>
                </a:stretch>
              </a:blipFill>
            </p:spPr>
            <p:txBody>
              <a:bodyPr/>
              <a:lstStyle/>
              <a:p>
                <a:r>
                  <a:rPr lang="en-US">
                    <a:noFill/>
                  </a:rPr>
                  <a:t> </a:t>
                </a:r>
              </a:p>
            </p:txBody>
          </p:sp>
        </mc:Fallback>
      </mc:AlternateContent>
    </p:spTree>
    <p:extLst>
      <p:ext uri="{BB962C8B-B14F-4D97-AF65-F5344CB8AC3E}">
        <p14:creationId xmlns:p14="http://schemas.microsoft.com/office/powerpoint/2010/main" val="15496718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257550" algn="l"/>
                <a:tab pos="4457700" algn="l"/>
              </a:tabLst>
            </a:pPr>
            <a:r>
              <a:rPr lang="en-US" b="1" kern="0" dirty="0">
                <a:solidFill>
                  <a:srgbClr val="FFF799"/>
                </a:solidFill>
              </a:rPr>
              <a:t>SAMPLE PROBLEM	 </a:t>
            </a:r>
            <a:r>
              <a:rPr lang="en-US" b="1" kern="0" dirty="0">
                <a:solidFill>
                  <a:schemeClr val="bg1"/>
                </a:solidFill>
              </a:rPr>
              <a:t>19.3	</a:t>
            </a:r>
            <a:r>
              <a:rPr lang="en-US" b="1" dirty="0">
                <a:solidFill>
                  <a:schemeClr val="bg1"/>
                </a:solidFill>
              </a:rPr>
              <a:t>Solution, Cont.</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4732318"/>
              </a:xfrm>
            </p:spPr>
            <p:txBody>
              <a:bodyPr/>
              <a:lstStyle/>
              <a:p>
                <a:r>
                  <a:rPr lang="en-US" b="1" dirty="0">
                    <a:solidFill>
                      <a:srgbClr val="43638E"/>
                    </a:solidFill>
                  </a:rPr>
                  <a:t>Solution</a:t>
                </a:r>
                <a:endParaRPr lang="en-US" dirty="0">
                  <a:solidFill>
                    <a:srgbClr val="43638E"/>
                  </a:solidFill>
                </a:endParaRPr>
              </a:p>
              <a:p>
                <a:pPr marL="514350" indent="-514350" defTabSz="771525">
                  <a:spcBef>
                    <a:spcPts val="0"/>
                  </a:spcBef>
                  <a:spcAft>
                    <a:spcPts val="6000"/>
                  </a:spcAft>
                  <a:buFont typeface="Wingdings" panose="05000000000000000000" pitchFamily="2" charset="2"/>
                  <a:buAutoNum type="alphaLcParenBoth" startAt="2"/>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Br</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m:t>
                        </m:r>
                        <m:r>
                          <m:rPr>
                            <m:sty m:val="p"/>
                          </m:rPr>
                          <a:rPr lang="en-US" b="0" i="0" smtClean="0">
                            <a:latin typeface="Cambria Math" panose="02040503050406030204" pitchFamily="18" charset="0"/>
                            <a:ea typeface="Cambria Math" panose="02040503050406030204" pitchFamily="18" charset="0"/>
                          </a:rPr>
                          <m:t>l</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Br</m:t>
                        </m:r>
                      </m:e>
                      <m:sup>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Cl</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oMath>
                </a14:m>
                <a:endParaRPr lang="en-US" dirty="0"/>
              </a:p>
              <a:p>
                <a:pPr>
                  <a:spcAft>
                    <a:spcPts val="2800"/>
                  </a:spcAft>
                </a:pPr>
                <a:r>
                  <a:rPr lang="en-US" dirty="0"/>
                  <a:t>Because the reduction potential of Br</a:t>
                </a:r>
                <a:r>
                  <a:rPr lang="en-US" baseline="-25000" dirty="0"/>
                  <a:t>2</a:t>
                </a:r>
                <a:r>
                  <a:rPr lang="en-US" dirty="0"/>
                  <a:t> is smaller than that of Cl</a:t>
                </a:r>
                <a:r>
                  <a:rPr lang="en-US" baseline="-25000" dirty="0"/>
                  <a:t>2</a:t>
                </a:r>
                <a:r>
                  <a:rPr lang="en-US" dirty="0"/>
                  <a:t>, this reaction will </a:t>
                </a:r>
                <a:r>
                  <a:rPr lang="en-US" i="1" dirty="0"/>
                  <a:t>not </a:t>
                </a:r>
                <a:r>
                  <a:rPr lang="en-US" dirty="0"/>
                  <a:t>occur. </a:t>
                </a:r>
              </a:p>
              <a:p>
                <a:r>
                  <a:rPr lang="en-US" dirty="0"/>
                  <a:t>Cl</a:t>
                </a:r>
                <a:r>
                  <a:rPr lang="en-US" baseline="-25000" dirty="0"/>
                  <a:t>2</a:t>
                </a:r>
                <a:r>
                  <a:rPr lang="en-US" dirty="0"/>
                  <a:t> is more readily reduced than Br</a:t>
                </a:r>
                <a:r>
                  <a:rPr lang="en-US" baseline="-25000" dirty="0"/>
                  <a:t>2</a:t>
                </a:r>
                <a:r>
                  <a:rPr lang="en-US" dirty="0"/>
                  <a:t>, so Br</a:t>
                </a:r>
                <a:r>
                  <a:rPr lang="en-US" baseline="30000" dirty="0"/>
                  <a:t>2</a:t>
                </a:r>
                <a:r>
                  <a:rPr lang="en-US" dirty="0"/>
                  <a:t> is not reduced by Cl</a:t>
                </a:r>
                <a:r>
                  <a:rPr lang="en-US" baseline="30000" dirty="0"/>
                  <a:t>–</a:t>
                </a:r>
                <a:r>
                  <a:rPr lang="en-US"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4732318"/>
              </a:xfrm>
              <a:blipFill rotWithShape="0">
                <a:blip r:embed="rId2"/>
                <a:stretch>
                  <a:fillRect l="-1400" t="-1158"/>
                </a:stretch>
              </a:blipFill>
            </p:spPr>
            <p:txBody>
              <a:bodyPr/>
              <a:lstStyle/>
              <a:p>
                <a:r>
                  <a:rPr lang="en-US">
                    <a:noFill/>
                  </a:rPr>
                  <a:t> </a:t>
                </a:r>
              </a:p>
            </p:txBody>
          </p:sp>
        </mc:Fallback>
      </mc:AlternateContent>
    </p:spTree>
    <p:extLst>
      <p:ext uri="{BB962C8B-B14F-4D97-AF65-F5344CB8AC3E}">
        <p14:creationId xmlns:p14="http://schemas.microsoft.com/office/powerpoint/2010/main" val="3432421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150" y="0"/>
            <a:ext cx="8553450" cy="571500"/>
          </a:xfrm>
        </p:spPr>
        <p:txBody>
          <a:bodyPr/>
          <a:lstStyle/>
          <a:p>
            <a:r>
              <a:rPr lang="en-US" dirty="0">
                <a:solidFill>
                  <a:schemeClr val="bg1"/>
                </a:solidFill>
              </a:rPr>
              <a:t>19.4</a:t>
            </a:r>
            <a:r>
              <a:rPr lang="en-US" dirty="0"/>
              <a:t>	Spontaneity of Redox Reactions Under Standard-State Conditions</a:t>
            </a:r>
          </a:p>
        </p:txBody>
      </p:sp>
      <p:sp>
        <p:nvSpPr>
          <p:cNvPr id="8" name="Text Placeholder 7"/>
          <p:cNvSpPr>
            <a:spLocks noGrp="1"/>
          </p:cNvSpPr>
          <p:nvPr>
            <p:ph type="body" sz="quarter" idx="22"/>
          </p:nvPr>
        </p:nvSpPr>
        <p:spPr>
          <a:xfrm>
            <a:off x="3962400" y="1219200"/>
            <a:ext cx="1562100" cy="457200"/>
          </a:xfrm>
        </p:spPr>
        <p:txBody>
          <a:bodyPr/>
          <a:lstStyle/>
          <a:p>
            <a:pPr algn="l"/>
            <a:r>
              <a:rPr lang="en-US" b="1" dirty="0"/>
              <a:t>Topics</a:t>
            </a:r>
          </a:p>
        </p:txBody>
      </p:sp>
      <p:sp>
        <p:nvSpPr>
          <p:cNvPr id="25" name="Content Placeholder 24"/>
          <p:cNvSpPr>
            <a:spLocks noGrp="1"/>
          </p:cNvSpPr>
          <p:nvPr>
            <p:ph sz="quarter" idx="23"/>
          </p:nvPr>
        </p:nvSpPr>
        <p:spPr>
          <a:xfrm>
            <a:off x="533400" y="1828800"/>
            <a:ext cx="8077200" cy="1501140"/>
          </a:xfrm>
        </p:spPr>
        <p:txBody>
          <a:bodyPr/>
          <a:lstStyle/>
          <a:p>
            <a:r>
              <a:rPr lang="en-US" dirty="0"/>
              <a:t>Spontaneity of Redox Reactions Under Standard-State Conditions</a:t>
            </a:r>
          </a:p>
        </p:txBody>
      </p:sp>
    </p:spTree>
    <p:extLst>
      <p:ext uri="{BB962C8B-B14F-4D97-AF65-F5344CB8AC3E}">
        <p14:creationId xmlns:p14="http://schemas.microsoft.com/office/powerpoint/2010/main" val="2577019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152400" y="0"/>
            <a:ext cx="8546709" cy="1097998"/>
          </a:xfrm>
        </p:spPr>
        <p:txBody>
          <a:bodyPr/>
          <a:lstStyle/>
          <a:p>
            <a:pPr marL="1257300" indent="-1203325" defTabSz="571500"/>
            <a:r>
              <a:rPr lang="en-US" dirty="0">
                <a:solidFill>
                  <a:schemeClr val="bg1"/>
                </a:solidFill>
              </a:rPr>
              <a:t>19.4</a:t>
            </a:r>
            <a:r>
              <a:rPr lang="en-US" dirty="0"/>
              <a:t>	Spontaneity of Redox Reactions Under Standard-State Conditions-1</a:t>
            </a:r>
          </a:p>
        </p:txBody>
      </p:sp>
      <p:sp>
        <p:nvSpPr>
          <p:cNvPr id="41" name="Text Placeholder 40"/>
          <p:cNvSpPr>
            <a:spLocks noGrp="1"/>
          </p:cNvSpPr>
          <p:nvPr>
            <p:ph type="body" sz="quarter" idx="22"/>
          </p:nvPr>
        </p:nvSpPr>
        <p:spPr>
          <a:xfrm>
            <a:off x="0" y="1097998"/>
            <a:ext cx="9120810" cy="870021"/>
          </a:xfrm>
        </p:spPr>
        <p:txBody>
          <a:bodyPr/>
          <a:lstStyle/>
          <a:p>
            <a:r>
              <a:rPr lang="en-US" dirty="0"/>
              <a:t>Spontaneity of Redox Reactions Under Standard-State Conditions</a:t>
            </a:r>
          </a:p>
        </p:txBody>
      </p:sp>
      <mc:AlternateContent xmlns:mc="http://schemas.openxmlformats.org/markup-compatibility/2006" xmlns:a14="http://schemas.microsoft.com/office/drawing/2010/main">
        <mc:Choice Requires="a14">
          <p:sp>
            <p:nvSpPr>
              <p:cNvPr id="42" name="Text Placeholder 41"/>
              <p:cNvSpPr>
                <a:spLocks noGrp="1"/>
              </p:cNvSpPr>
              <p:nvPr>
                <p:ph type="body" sz="quarter" idx="23"/>
              </p:nvPr>
            </p:nvSpPr>
            <p:spPr>
              <a:xfrm>
                <a:off x="36442" y="1981200"/>
                <a:ext cx="9107557" cy="3962400"/>
              </a:xfrm>
            </p:spPr>
            <p:txBody>
              <a:bodyPr/>
              <a:lstStyle/>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1 </m:t>
                      </m:r>
                      <m:r>
                        <a:rPr lang="en-US" b="0" i="1" smtClean="0">
                          <a:latin typeface="Cambria Math" panose="02040503050406030204" pitchFamily="18" charset="0"/>
                        </a:rPr>
                        <m:t>𝐹</m:t>
                      </m:r>
                      <m:r>
                        <a:rPr lang="en-US" b="0" i="1" smtClean="0">
                          <a:latin typeface="Cambria Math" panose="02040503050406030204" pitchFamily="18" charset="0"/>
                        </a:rPr>
                        <m:t>=96,500 </m:t>
                      </m:r>
                      <m:r>
                        <m:rPr>
                          <m:sty m:val="p"/>
                        </m:rPr>
                        <a:rPr lang="en-US" b="0" i="0" smtClean="0">
                          <a:latin typeface="Cambria Math" panose="02040503050406030204" pitchFamily="18" charset="0"/>
                        </a:rPr>
                        <m:t>C</m:t>
                      </m:r>
                      <m:r>
                        <a:rPr lang="en-US" b="0" i="0" smtClean="0">
                          <a:latin typeface="Cambria Math" panose="02040503050406030204" pitchFamily="18" charset="0"/>
                        </a:rPr>
                        <m:t>/</m:t>
                      </m:r>
                      <m:r>
                        <m:rPr>
                          <m:sty m:val="p"/>
                        </m:rPr>
                        <a:rPr lang="en-US" b="0" i="0" smtClean="0">
                          <a:latin typeface="Cambria Math" panose="02040503050406030204" pitchFamily="18" charset="0"/>
                        </a:rPr>
                        <m:t>mol</m:t>
                      </m:r>
                      <m:sSup>
                        <m:sSupPr>
                          <m:ctrlPr>
                            <a:rPr lang="en-US" b="0" i="1" smtClean="0">
                              <a:latin typeface="Cambria Math" panose="02040503050406030204" pitchFamily="18" charset="0"/>
                            </a:rPr>
                          </m:ctrlPr>
                        </m:sSupPr>
                        <m:e>
                          <m:r>
                            <a:rPr lang="en-US" b="0" i="1" smtClean="0">
                              <a:latin typeface="Cambria Math" panose="02040503050406030204" pitchFamily="18" charset="0"/>
                            </a:rPr>
                            <m:t> </m:t>
                          </m:r>
                          <m:r>
                            <a:rPr lang="en-US" b="0" i="1" smtClean="0">
                              <a:latin typeface="Cambria Math" panose="02040503050406030204" pitchFamily="18" charset="0"/>
                            </a:rPr>
                            <m:t>𝑒</m:t>
                          </m:r>
                        </m:e>
                        <m:sup>
                          <m:r>
                            <a:rPr lang="en-US" b="0" i="1" smtClean="0">
                              <a:latin typeface="Cambria Math" panose="02040503050406030204" pitchFamily="18" charset="0"/>
                            </a:rPr>
                            <m:t>−</m:t>
                          </m:r>
                        </m:sup>
                      </m:sSup>
                    </m:oMath>
                  </m:oMathPara>
                </a14:m>
                <a:endParaRPr lang="en-US" dirty="0"/>
              </a:p>
              <a:p>
                <a:pPr algn="ctr">
                  <a:spcBef>
                    <a:spcPts val="0"/>
                  </a:spcBef>
                  <a:spcAft>
                    <a:spcPts val="25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1 </m:t>
                      </m:r>
                      <m:r>
                        <m:rPr>
                          <m:sty m:val="p"/>
                        </m:rPr>
                        <a:rPr lang="en-US" b="0" i="0" smtClean="0">
                          <a:latin typeface="Cambria Math" panose="02040503050406030204" pitchFamily="18" charset="0"/>
                        </a:rPr>
                        <m:t>J</m:t>
                      </m:r>
                      <m:r>
                        <a:rPr lang="en-US" b="0" i="0" smtClean="0">
                          <a:latin typeface="Cambria Math" panose="02040503050406030204" pitchFamily="18" charset="0"/>
                        </a:rPr>
                        <m:t>=1 </m:t>
                      </m:r>
                      <m:r>
                        <m:rPr>
                          <m:sty m:val="p"/>
                        </m:rPr>
                        <a:rPr lang="en-US" b="0" i="0" smtClean="0">
                          <a:latin typeface="Cambria Math" panose="02040503050406030204" pitchFamily="18" charset="0"/>
                        </a:rPr>
                        <m:t>C</m:t>
                      </m:r>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V</m:t>
                      </m:r>
                    </m:oMath>
                  </m:oMathPara>
                </a14:m>
                <a:endParaRPr lang="en-US" dirty="0"/>
              </a:p>
              <a:p>
                <a:pPr algn="ctr">
                  <a:spcBef>
                    <a:spcPts val="0"/>
                  </a:spcBef>
                  <a:spcAft>
                    <a:spcPts val="3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1</m:t>
                      </m:r>
                      <m:r>
                        <a:rPr lang="en-US" b="0" i="0" smtClean="0">
                          <a:latin typeface="Cambria Math" panose="02040503050406030204" pitchFamily="18" charset="0"/>
                        </a:rPr>
                        <m:t> </m:t>
                      </m:r>
                      <m:r>
                        <a:rPr lang="en-US" b="0" i="1" smtClean="0">
                          <a:latin typeface="Cambria Math" panose="02040503050406030204" pitchFamily="18" charset="0"/>
                        </a:rPr>
                        <m:t>𝐹</m:t>
                      </m:r>
                      <m:r>
                        <a:rPr lang="en-US" b="0" i="1" smtClean="0">
                          <a:latin typeface="Cambria Math" panose="02040503050406030204" pitchFamily="18" charset="0"/>
                        </a:rPr>
                        <m:t>=96,500</m:t>
                      </m:r>
                      <m:f>
                        <m:fPr>
                          <m:type m:val="lin"/>
                          <m:ctrlPr>
                            <a:rPr lang="en-US" b="0" i="1" smtClean="0">
                              <a:latin typeface="Cambria Math" panose="02040503050406030204" pitchFamily="18" charset="0"/>
                            </a:rPr>
                          </m:ctrlPr>
                        </m:fPr>
                        <m:num>
                          <m:r>
                            <m:rPr>
                              <m:sty m:val="p"/>
                            </m:rPr>
                            <a:rPr lang="en-US" b="0" i="0" smtClean="0">
                              <a:latin typeface="Cambria Math" panose="02040503050406030204" pitchFamily="18" charset="0"/>
                            </a:rPr>
                            <m:t>J</m:t>
                          </m:r>
                        </m:num>
                        <m:den>
                          <m:r>
                            <m:rPr>
                              <m:sty m:val="p"/>
                            </m:rPr>
                            <a:rPr lang="en-US" b="0" i="0" smtClean="0">
                              <a:latin typeface="Cambria Math" panose="02040503050406030204" pitchFamily="18" charset="0"/>
                            </a:rPr>
                            <m:t>V</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sSup>
                            <m:sSupPr>
                              <m:ctrlPr>
                                <a:rPr lang="en-US" i="1">
                                  <a:latin typeface="Cambria Math" panose="02040503050406030204" pitchFamily="18" charset="0"/>
                                </a:rPr>
                              </m:ctrlPr>
                            </m:sSupPr>
                            <m:e>
                              <m:r>
                                <a:rPr lang="en-US" i="0">
                                  <a:latin typeface="Cambria Math" panose="02040503050406030204" pitchFamily="18" charset="0"/>
                                </a:rPr>
                                <m:t> </m:t>
                              </m:r>
                              <m:r>
                                <a:rPr lang="en-US" i="1">
                                  <a:latin typeface="Cambria Math" panose="02040503050406030204" pitchFamily="18" charset="0"/>
                                </a:rPr>
                                <m:t>𝑒</m:t>
                              </m:r>
                            </m:e>
                            <m:sup>
                              <m:r>
                                <a:rPr lang="en-US" i="0">
                                  <a:latin typeface="Cambria Math" panose="02040503050406030204" pitchFamily="18" charset="0"/>
                                </a:rPr>
                                <m:t>−</m:t>
                              </m:r>
                            </m:sup>
                          </m:sSup>
                        </m:den>
                      </m:f>
                    </m:oMath>
                  </m:oMathPara>
                </a14:m>
                <a:endParaRPr lang="en-US" dirty="0"/>
              </a:p>
              <a:p>
                <a:pPr algn="ctr">
                  <a:spcBef>
                    <a:spcPts val="0"/>
                  </a:spcBef>
                  <a:spcAft>
                    <a:spcPts val="5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m:rPr>
                              <m:sty m:val="p"/>
                            </m:rPr>
                            <a:rPr lang="en-US" b="0" i="0" smtClean="0">
                              <a:latin typeface="Cambria Math" panose="02040503050406030204" pitchFamily="18" charset="0"/>
                            </a:rPr>
                            <m:t>max</m:t>
                          </m:r>
                        </m:sub>
                      </m:sSub>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m:rPr>
                              <m:sty m:val="p"/>
                            </m:rPr>
                            <a:rPr lang="en-US" b="0" i="0" smtClean="0">
                              <a:latin typeface="Cambria Math" panose="02040503050406030204" pitchFamily="18" charset="0"/>
                            </a:rPr>
                            <m:t>electrical</m:t>
                          </m:r>
                        </m:sub>
                      </m:sSub>
                    </m:oMath>
                  </m:oMathPara>
                </a14:m>
                <a:endParaRPr lang="en-US" i="1" dirty="0"/>
              </a:p>
              <a:p>
                <a:pPr indent="3886200" algn="ctr">
                  <a:spcBef>
                    <a:spcPts val="0"/>
                  </a:spcBef>
                  <a:spcAft>
                    <a:spcPts val="500"/>
                  </a:spcAft>
                  <a:tabLst>
                    <a:tab pos="5943600" algn="l"/>
                  </a:tabLst>
                </a:pP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𝑛𝐹𝐸</m:t>
                        </m:r>
                      </m:e>
                      <m:sub>
                        <m:r>
                          <m:rPr>
                            <m:sty m:val="p"/>
                          </m:rPr>
                          <a:rPr lang="en-US">
                            <a:latin typeface="Cambria Math" panose="02040503050406030204" pitchFamily="18" charset="0"/>
                          </a:rPr>
                          <m:t>cell</m:t>
                        </m:r>
                      </m:sub>
                    </m:sSub>
                  </m:oMath>
                </a14:m>
                <a:r>
                  <a:rPr lang="en-US" i="1" dirty="0"/>
                  <a:t>	</a:t>
                </a:r>
                <a14:m>
                  <m:oMath xmlns:m="http://schemas.openxmlformats.org/officeDocument/2006/math">
                    <m:r>
                      <m:rPr>
                        <m:sty m:val="p"/>
                      </m:rPr>
                      <a:rPr lang="en-US" dirty="0">
                        <a:latin typeface="Cambria Math" panose="02040503050406030204" pitchFamily="18" charset="0"/>
                      </a:rPr>
                      <m:t>total</m:t>
                    </m:r>
                    <m:r>
                      <a:rPr lang="en-US" dirty="0">
                        <a:latin typeface="Cambria Math" panose="02040503050406030204" pitchFamily="18" charset="0"/>
                      </a:rPr>
                      <m:t> </m:t>
                    </m:r>
                    <m:r>
                      <m:rPr>
                        <m:sty m:val="p"/>
                      </m:rPr>
                      <a:rPr lang="en-US" dirty="0">
                        <a:latin typeface="Cambria Math" panose="02040503050406030204" pitchFamily="18" charset="0"/>
                      </a:rPr>
                      <m:t>charge</m:t>
                    </m:r>
                    <m:r>
                      <a:rPr lang="en-US" dirty="0">
                        <a:latin typeface="Cambria Math" panose="02040503050406030204" pitchFamily="18" charset="0"/>
                      </a:rPr>
                      <m:t>=</m:t>
                    </m:r>
                    <m:r>
                      <a:rPr lang="en-US" i="1" dirty="0">
                        <a:latin typeface="Cambria Math" panose="02040503050406030204" pitchFamily="18" charset="0"/>
                      </a:rPr>
                      <m:t>𝑛𝐹</m:t>
                    </m:r>
                  </m:oMath>
                </a14:m>
                <a:endParaRPr lang="en-US" i="1" dirty="0"/>
              </a:p>
            </p:txBody>
          </p:sp>
        </mc:Choice>
        <mc:Fallback xmlns="">
          <p:sp>
            <p:nvSpPr>
              <p:cNvPr id="42" name="Text Placeholder 41"/>
              <p:cNvSpPr>
                <a:spLocks noGrp="1" noRot="1" noChangeAspect="1" noMove="1" noResize="1" noEditPoints="1" noAdjustHandles="1" noChangeArrowheads="1" noChangeShapeType="1" noTextEdit="1"/>
              </p:cNvSpPr>
              <p:nvPr>
                <p:ph type="body" sz="quarter" idx="23"/>
              </p:nvPr>
            </p:nvSpPr>
            <p:spPr>
              <a:xfrm>
                <a:off x="36442" y="1981200"/>
                <a:ext cx="9107557" cy="39624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132410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8903" y="0"/>
            <a:ext cx="8763001" cy="626854"/>
          </a:xfrm>
        </p:spPr>
        <p:txBody>
          <a:bodyPr/>
          <a:lstStyle/>
          <a:p>
            <a:pPr marL="1258888" indent="-1204913"/>
            <a:r>
              <a:rPr lang="en-US" dirty="0">
                <a:solidFill>
                  <a:schemeClr val="bg1"/>
                </a:solidFill>
              </a:rPr>
              <a:t>19.4</a:t>
            </a:r>
            <a:r>
              <a:rPr lang="en-US" dirty="0"/>
              <a:t>	Spontaneity of Redox Reactions Under Standard-State Conditions-2</a:t>
            </a:r>
          </a:p>
        </p:txBody>
      </p:sp>
      <p:sp>
        <p:nvSpPr>
          <p:cNvPr id="22" name="Text Placeholder 21"/>
          <p:cNvSpPr>
            <a:spLocks noGrp="1"/>
          </p:cNvSpPr>
          <p:nvPr>
            <p:ph type="body" sz="quarter" idx="22"/>
          </p:nvPr>
        </p:nvSpPr>
        <p:spPr>
          <a:xfrm>
            <a:off x="0" y="1097998"/>
            <a:ext cx="9120809" cy="870021"/>
          </a:xfrm>
        </p:spPr>
        <p:txBody>
          <a:bodyPr/>
          <a:lstStyle/>
          <a:p>
            <a:r>
              <a:rPr lang="en-US" dirty="0"/>
              <a:t>Spontaneity of Redox Reactions Under Standard-State Conditions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36442" y="1981200"/>
                <a:ext cx="9107557" cy="4267200"/>
              </a:xfrm>
            </p:spPr>
            <p:txBody>
              <a:bodyPr/>
              <a:lstStyle/>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𝑤</m:t>
                          </m:r>
                        </m:e>
                        <m:sub>
                          <m:r>
                            <m:rPr>
                              <m:sty m:val="p"/>
                            </m:rPr>
                            <a:rPr lang="en-US" b="0" i="0" smtClean="0">
                              <a:latin typeface="Cambria Math" panose="02040503050406030204" pitchFamily="18" charset="0"/>
                              <a:ea typeface="Cambria Math" panose="02040503050406030204" pitchFamily="18" charset="0"/>
                            </a:rPr>
                            <m:t>max</m:t>
                          </m:r>
                        </m:sub>
                      </m:sSub>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𝑛𝐹</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𝐸</m:t>
                          </m:r>
                        </m:e>
                        <m:sub>
                          <m:r>
                            <m:rPr>
                              <m:sty m:val="p"/>
                            </m:rPr>
                            <a:rPr lang="en-US" b="0" i="0" smtClean="0">
                              <a:latin typeface="Cambria Math" panose="02040503050406030204" pitchFamily="18" charset="0"/>
                              <a:ea typeface="Cambria Math" panose="02040503050406030204" pitchFamily="18" charset="0"/>
                            </a:rPr>
                            <m:t>cell</m:t>
                          </m:r>
                        </m:sub>
                      </m:sSub>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𝐺</m:t>
                          </m:r>
                        </m:e>
                        <m:sup>
                          <m:r>
                            <a:rPr lang="en-US"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𝑛𝐹</m:t>
                      </m:r>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𝐸</m:t>
                          </m:r>
                        </m:e>
                        <m:sub>
                          <m:r>
                            <m:rPr>
                              <m:sty m:val="p"/>
                            </m:rPr>
                            <a:rPr lang="en-US" b="0" i="0" smtClean="0">
                              <a:latin typeface="Cambria Math" panose="02040503050406030204" pitchFamily="18" charset="0"/>
                              <a:ea typeface="Cambria Math" panose="02040503050406030204" pitchFamily="18" charset="0"/>
                            </a:rPr>
                            <m:t>cell</m:t>
                          </m:r>
                        </m:sub>
                        <m:sup>
                          <m:r>
                            <a:rPr lang="en-US" b="0" i="1" smtClean="0">
                              <a:latin typeface="Cambria Math" panose="02040503050406030204" pitchFamily="18" charset="0"/>
                              <a:ea typeface="Cambria Math" panose="02040503050406030204" pitchFamily="18" charset="0"/>
                            </a:rPr>
                            <m:t>°</m:t>
                          </m:r>
                        </m:sup>
                      </m:sSubSup>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𝐺</m:t>
                          </m:r>
                        </m:e>
                        <m:sup>
                          <m:r>
                            <a:rPr lang="en-US" i="1">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𝑅𝑇</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𝐾</m:t>
                      </m:r>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𝑛𝐹𝐸</m:t>
                          </m:r>
                        </m:e>
                        <m:sub>
                          <m:r>
                            <m:rPr>
                              <m:sty m:val="p"/>
                            </m:rPr>
                            <a:rPr lang="en-US" i="0">
                              <a:latin typeface="Cambria Math" panose="02040503050406030204" pitchFamily="18" charset="0"/>
                              <a:ea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𝑅𝑇</m:t>
                      </m:r>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sty m:val="p"/>
                        </m:rPr>
                        <a:rPr lang="en-US">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𝐾</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36442" y="1981200"/>
                <a:ext cx="9107557" cy="42672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834106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63610" cy="1097998"/>
          </a:xfrm>
        </p:spPr>
        <p:txBody>
          <a:bodyPr/>
          <a:lstStyle/>
          <a:p>
            <a:pPr marL="1201738" indent="-1201738"/>
            <a:r>
              <a:rPr lang="en-US" dirty="0">
                <a:solidFill>
                  <a:schemeClr val="bg1"/>
                </a:solidFill>
              </a:rPr>
              <a:t>19.4</a:t>
            </a:r>
            <a:r>
              <a:rPr lang="en-US" dirty="0"/>
              <a:t>	Spontaneity of Redox Reactions Under Standard-State Conditions-3</a:t>
            </a:r>
          </a:p>
        </p:txBody>
      </p:sp>
      <p:sp>
        <p:nvSpPr>
          <p:cNvPr id="22" name="Text Placeholder 21"/>
          <p:cNvSpPr>
            <a:spLocks noGrp="1"/>
          </p:cNvSpPr>
          <p:nvPr>
            <p:ph type="body" sz="quarter" idx="22"/>
          </p:nvPr>
        </p:nvSpPr>
        <p:spPr>
          <a:xfrm>
            <a:off x="0" y="1097998"/>
            <a:ext cx="9120810" cy="870021"/>
          </a:xfrm>
        </p:spPr>
        <p:txBody>
          <a:bodyPr/>
          <a:lstStyle/>
          <a:p>
            <a:r>
              <a:rPr lang="en-US" dirty="0"/>
              <a:t>Spontaneity of Redox Reactions Under Standard-State Conditions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36442" y="1905000"/>
                <a:ext cx="9107557" cy="4648200"/>
              </a:xfrm>
            </p:spPr>
            <p:txBody>
              <a:bodyPr/>
              <a:lstStyle/>
              <a:p>
                <a:pPr algn="ctr">
                  <a:spcBef>
                    <a:spcPts val="0"/>
                  </a:spcBef>
                  <a:spcAft>
                    <a:spcPts val="1200"/>
                  </a:spcAft>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𝐸</m:t>
                          </m:r>
                        </m:e>
                        <m:sub>
                          <m:r>
                            <m:rPr>
                              <m:sty m:val="p"/>
                            </m:rPr>
                            <a:rPr lang="en-US" b="0" i="0" smtClean="0">
                              <a:latin typeface="Cambria Math" panose="02040503050406030204" pitchFamily="18" charset="0"/>
                            </a:rPr>
                            <m:t>cell</m:t>
                          </m:r>
                        </m:sub>
                        <m:sup>
                          <m:r>
                            <a:rPr lang="en-US" i="1" smtClean="0">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𝑅𝑇</m:t>
                          </m:r>
                        </m:num>
                        <m:den>
                          <m:r>
                            <a:rPr lang="en-US" b="0" i="1" smtClean="0">
                              <a:latin typeface="Cambria Math" panose="02040503050406030204" pitchFamily="18" charset="0"/>
                              <a:ea typeface="Cambria Math" panose="02040503050406030204" pitchFamily="18" charset="0"/>
                            </a:rPr>
                            <m:t>𝑛𝐹</m:t>
                          </m:r>
                        </m:den>
                      </m:f>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0"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𝐾</m:t>
                      </m:r>
                    </m:oMath>
                  </m:oMathPara>
                </a14:m>
                <a:endParaRPr lang="en-US" i="1" dirty="0"/>
              </a:p>
              <a:p>
                <a:pPr algn="ctr">
                  <a:spcBef>
                    <a:spcPts val="0"/>
                  </a:spcBef>
                  <a:spcAft>
                    <a:spcPts val="2200"/>
                  </a:spcAft>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8.314</m:t>
                              </m:r>
                              <m:f>
                                <m:fPr>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J</m:t>
                                  </m:r>
                                </m:num>
                                <m:den>
                                  <m:r>
                                    <m:rPr>
                                      <m:sty m:val="p"/>
                                    </m:rPr>
                                    <a:rPr lang="en-US" b="0" i="0" smtClean="0">
                                      <a:latin typeface="Cambria Math" panose="02040503050406030204" pitchFamily="18" charset="0"/>
                                      <a:ea typeface="Cambria Math" panose="02040503050406030204" pitchFamily="18" charset="0"/>
                                    </a:rPr>
                                    <m:t>K</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den>
                              </m:f>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298 </m:t>
                              </m:r>
                              <m:r>
                                <m:rPr>
                                  <m:sty m:val="p"/>
                                </m:rPr>
                                <a:rPr lang="en-US" b="0" i="0" smtClean="0">
                                  <a:latin typeface="Cambria Math" panose="02040503050406030204" pitchFamily="18" charset="0"/>
                                  <a:ea typeface="Cambria Math" panose="02040503050406030204" pitchFamily="18" charset="0"/>
                                </a:rPr>
                                <m:t>K</m:t>
                              </m:r>
                            </m:e>
                          </m:d>
                        </m:num>
                        <m:den>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𝑛</m:t>
                              </m:r>
                            </m:e>
                          </m:d>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96,500</m:t>
                              </m:r>
                              <m:f>
                                <m:fPr>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J</m:t>
                                  </m:r>
                                </m:num>
                                <m:den>
                                  <m:r>
                                    <m:rPr>
                                      <m:sty m:val="p"/>
                                    </m:rPr>
                                    <a:rPr lang="en-US" b="0" i="0" smtClean="0">
                                      <a:latin typeface="Cambria Math" panose="02040503050406030204" pitchFamily="18" charset="0"/>
                                      <a:ea typeface="Cambria Math" panose="02040503050406030204" pitchFamily="18" charset="0"/>
                                    </a:rPr>
                                    <m:t>V</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den>
                              </m:f>
                            </m:e>
                          </m:d>
                        </m:den>
                      </m:f>
                    </m:oMath>
                  </m:oMathPara>
                </a14:m>
                <a:endParaRPr lang="en-US" dirty="0"/>
              </a:p>
              <a:p>
                <a:pPr marL="739775" indent="-390525" algn="ctr">
                  <a:spcBef>
                    <a:spcPts val="0"/>
                  </a:spcBef>
                  <a:spcAft>
                    <a:spcPts val="21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0" smtClean="0">
                              <a:latin typeface="Cambria Math" panose="02040503050406030204" pitchFamily="18" charset="0"/>
                            </a:rPr>
                            <m:t>0.0257 </m:t>
                          </m:r>
                          <m:r>
                            <m:rPr>
                              <m:sty m:val="p"/>
                            </m:rPr>
                            <a:rPr lang="en-US" b="0" i="0" smtClean="0">
                              <a:latin typeface="Cambria Math" panose="02040503050406030204" pitchFamily="18" charset="0"/>
                            </a:rPr>
                            <m:t>V</m:t>
                          </m:r>
                        </m:num>
                        <m:den>
                          <m:r>
                            <a:rPr lang="en-US" b="0" i="1" smtClean="0">
                              <a:latin typeface="Cambria Math" panose="02040503050406030204" pitchFamily="18" charset="0"/>
                            </a:rPr>
                            <m:t>𝑛</m:t>
                          </m:r>
                        </m:den>
                      </m:f>
                      <m:r>
                        <a:rPr lang="en-US" b="0" i="0" smtClean="0">
                          <a:latin typeface="Cambria Math" panose="02040503050406030204" pitchFamily="18" charset="0"/>
                        </a:rPr>
                        <m:t> </m:t>
                      </m:r>
                      <m:r>
                        <m:rPr>
                          <m:sty m:val="p"/>
                        </m:rPr>
                        <a:rPr lang="en-US" b="0" i="0" smtClean="0">
                          <a:latin typeface="Cambria Math" panose="02040503050406030204" pitchFamily="18" charset="0"/>
                        </a:rPr>
                        <m:t>ln</m:t>
                      </m:r>
                      <m:r>
                        <a:rPr lang="en-US" b="0" i="0" smtClean="0">
                          <a:latin typeface="Cambria Math" panose="02040503050406030204" pitchFamily="18" charset="0"/>
                        </a:rPr>
                        <m:t> </m:t>
                      </m:r>
                      <m:r>
                        <a:rPr lang="en-US" b="0" i="1" smtClean="0">
                          <a:latin typeface="Cambria Math" panose="02040503050406030204" pitchFamily="18" charset="0"/>
                        </a:rPr>
                        <m:t>𝐾</m:t>
                      </m:r>
                    </m:oMath>
                  </m:oMathPara>
                </a14:m>
                <a:endParaRPr lang="en-US" i="1" dirty="0"/>
              </a:p>
              <a:p>
                <a:pPr indent="231775" algn="ctr" defTabSz="850900">
                  <a:spcBef>
                    <a:spcPts val="0"/>
                  </a:spcBef>
                  <a:spcAft>
                    <a:spcPts val="800"/>
                  </a:spcAft>
                </a:pP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0.0</m:t>
                        </m:r>
                        <m:r>
                          <a:rPr lang="en-US" b="0" i="0" smtClean="0">
                            <a:latin typeface="Cambria Math" panose="02040503050406030204" pitchFamily="18" charset="0"/>
                          </a:rPr>
                          <m:t>592</m:t>
                        </m:r>
                        <m:r>
                          <a:rPr lang="en-US">
                            <a:latin typeface="Cambria Math" panose="02040503050406030204" pitchFamily="18" charset="0"/>
                          </a:rPr>
                          <m:t> </m:t>
                        </m:r>
                        <m:r>
                          <m:rPr>
                            <m:sty m:val="p"/>
                          </m:rPr>
                          <a:rPr lang="en-US">
                            <a:latin typeface="Cambria Math" panose="02040503050406030204" pitchFamily="18" charset="0"/>
                          </a:rPr>
                          <m:t>V</m:t>
                        </m:r>
                      </m:num>
                      <m:den>
                        <m:r>
                          <a:rPr lang="en-US" i="1">
                            <a:latin typeface="Cambria Math" panose="02040503050406030204" pitchFamily="18" charset="0"/>
                          </a:rPr>
                          <m:t>𝑛</m:t>
                        </m:r>
                      </m:den>
                    </m:f>
                    <m:r>
                      <a:rPr lang="en-US">
                        <a:latin typeface="Cambria Math" panose="02040503050406030204" pitchFamily="18" charset="0"/>
                      </a:rPr>
                      <m:t> </m:t>
                    </m:r>
                    <m:r>
                      <m:rPr>
                        <m:sty m:val="p"/>
                      </m:rPr>
                      <a:rPr lang="en-US" b="0" i="0" smtClean="0">
                        <a:latin typeface="Cambria Math" panose="02040503050406030204" pitchFamily="18" charset="0"/>
                      </a:rPr>
                      <m:t>log</m:t>
                    </m:r>
                    <m:r>
                      <a:rPr lang="en-US">
                        <a:latin typeface="Cambria Math" panose="02040503050406030204" pitchFamily="18" charset="0"/>
                      </a:rPr>
                      <m:t> </m:t>
                    </m:r>
                    <m:r>
                      <a:rPr lang="en-US" i="1">
                        <a:latin typeface="Cambria Math" panose="02040503050406030204" pitchFamily="18" charset="0"/>
                      </a:rPr>
                      <m:t>𝐾</m:t>
                    </m:r>
                  </m:oMath>
                </a14:m>
                <a:r>
                  <a:rPr lang="en-US" dirty="0"/>
                  <a:t>		</a:t>
                </a:r>
                <a14:m>
                  <m:oMath xmlns:m="http://schemas.openxmlformats.org/officeDocument/2006/math">
                    <m:d>
                      <m:dPr>
                        <m:ctrlPr>
                          <a:rPr lang="en-US" i="1">
                            <a:latin typeface="Cambria Math" panose="02040503050406030204" pitchFamily="18" charset="0"/>
                          </a:rPr>
                        </m:ctrlPr>
                      </m:dPr>
                      <m:e>
                        <m:r>
                          <m:rPr>
                            <m:sty m:val="p"/>
                          </m:rPr>
                          <a:rPr lang="en-US">
                            <a:latin typeface="Cambria Math" panose="02040503050406030204" pitchFamily="18" charset="0"/>
                          </a:rPr>
                          <m:t>at</m:t>
                        </m:r>
                        <m:r>
                          <a:rPr lang="en-US" i="1">
                            <a:latin typeface="Cambria Math" panose="02040503050406030204" pitchFamily="18" charset="0"/>
                          </a:rPr>
                          <m:t> 25°</m:t>
                        </m:r>
                        <m:r>
                          <m:rPr>
                            <m:sty m:val="p"/>
                          </m:rPr>
                          <a:rPr lang="en-US">
                            <a:latin typeface="Cambria Math" panose="02040503050406030204" pitchFamily="18" charset="0"/>
                            <a:ea typeface="Cambria Math" panose="02040503050406030204" pitchFamily="18" charset="0"/>
                          </a:rPr>
                          <m:t>C</m:t>
                        </m:r>
                      </m:e>
                    </m:d>
                  </m:oMath>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36442" y="1905000"/>
                <a:ext cx="9107557" cy="46482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66780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359176" cy="516147"/>
          </a:xfrm>
        </p:spPr>
        <p:txBody>
          <a:bodyPr/>
          <a:lstStyle/>
          <a:p>
            <a:pPr marL="0" indent="0">
              <a:tabLst>
                <a:tab pos="1257300" algn="l"/>
              </a:tabLst>
            </a:pPr>
            <a:r>
              <a:rPr lang="en-US" dirty="0">
                <a:solidFill>
                  <a:schemeClr val="bg1"/>
                </a:solidFill>
              </a:rPr>
              <a:t>19.1 	</a:t>
            </a:r>
            <a:r>
              <a:rPr lang="en-US" dirty="0"/>
              <a:t>Balancing Redox Reactions-1</a:t>
            </a:r>
          </a:p>
        </p:txBody>
      </p:sp>
      <p:sp>
        <p:nvSpPr>
          <p:cNvPr id="23" name="Text Placeholder 22"/>
          <p:cNvSpPr>
            <a:spLocks noGrp="1"/>
          </p:cNvSpPr>
          <p:nvPr>
            <p:ph type="body" sz="quarter" idx="22"/>
          </p:nvPr>
        </p:nvSpPr>
        <p:spPr>
          <a:xfrm>
            <a:off x="0" y="1103570"/>
            <a:ext cx="9120809" cy="562955"/>
          </a:xfrm>
        </p:spPr>
        <p:txBody>
          <a:bodyPr/>
          <a:lstStyle/>
          <a:p>
            <a:r>
              <a:rPr lang="en-US" dirty="0"/>
              <a:t>Balancing Redox Reactions</a:t>
            </a:r>
          </a:p>
        </p:txBody>
      </p:sp>
      <p:sp>
        <p:nvSpPr>
          <p:cNvPr id="24" name="Text Placeholder 23"/>
          <p:cNvSpPr>
            <a:spLocks noGrp="1"/>
          </p:cNvSpPr>
          <p:nvPr>
            <p:ph type="body" sz="quarter" idx="23"/>
          </p:nvPr>
        </p:nvSpPr>
        <p:spPr>
          <a:xfrm>
            <a:off x="0" y="1600200"/>
            <a:ext cx="9143999" cy="876300"/>
          </a:xfrm>
        </p:spPr>
        <p:txBody>
          <a:bodyPr/>
          <a:lstStyle/>
          <a:p>
            <a:r>
              <a:rPr lang="en-US" dirty="0"/>
              <a:t>A redox reaction is one in which there are </a:t>
            </a:r>
            <a:r>
              <a:rPr lang="en-US" i="1" dirty="0"/>
              <a:t>changes </a:t>
            </a:r>
            <a:r>
              <a:rPr lang="en-US" dirty="0"/>
              <a:t>in oxidation states.</a:t>
            </a:r>
          </a:p>
        </p:txBody>
      </p:sp>
      <p:pic>
        <p:nvPicPr>
          <p:cNvPr id="1026" name="Picture 2" descr="Redox reactions must be balanced for mass (number of atoms) and for charge (number of electr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568" y="2476500"/>
            <a:ext cx="5870864"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35203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19.4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7257" y="952500"/>
                <a:ext cx="9136743" cy="5507525"/>
              </a:xfrm>
            </p:spPr>
            <p:txBody>
              <a:bodyPr/>
              <a:lstStyle/>
              <a:p>
                <a:pPr>
                  <a:spcBef>
                    <a:spcPts val="0"/>
                  </a:spcBef>
                  <a:spcAft>
                    <a:spcPts val="300"/>
                  </a:spcAft>
                </a:pPr>
                <a:r>
                  <a:rPr lang="en-US" dirty="0"/>
                  <a:t>Calculate the standard free-energy change for the following reaction at 25°C:</a:t>
                </a:r>
              </a:p>
              <a:p>
                <a:pPr algn="ctr">
                  <a:spcBef>
                    <a:spcPts val="0"/>
                  </a:spcBef>
                  <a:spcAft>
                    <a:spcPts val="3100"/>
                  </a:spcAft>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2</m:t>
                      </m:r>
                      <m:r>
                        <m:rPr>
                          <m:sty m:val="p"/>
                        </m:rPr>
                        <a:rPr lang="en-US">
                          <a:latin typeface="Cambria Math" panose="02040503050406030204" pitchFamily="18" charset="0"/>
                        </a:rPr>
                        <m:t>Au</m:t>
                      </m:r>
                      <m:d>
                        <m:dPr>
                          <m:ctrlPr>
                            <a:rPr lang="en-US" i="1">
                              <a:latin typeface="Cambria Math" panose="02040503050406030204" pitchFamily="18" charset="0"/>
                            </a:rPr>
                          </m:ctrlPr>
                        </m:dPr>
                        <m:e>
                          <m:r>
                            <a:rPr lang="en-US" i="1">
                              <a:latin typeface="Cambria Math" panose="02040503050406030204" pitchFamily="18" charset="0"/>
                            </a:rPr>
                            <m:t>𝑠</m:t>
                          </m:r>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Ca</m:t>
                          </m:r>
                        </m:e>
                        <m:sup>
                          <m:r>
                            <a:rPr lang="en-US">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a:latin typeface="Cambria Math" panose="02040503050406030204" pitchFamily="18" charset="0"/>
                              <a:ea typeface="Cambria Math" panose="02040503050406030204" pitchFamily="18" charset="0"/>
                            </a:rPr>
                            <m:t>1. </m:t>
                          </m:r>
                          <m:r>
                            <a:rPr lang="en-US" b="0" i="0" smtClean="0">
                              <a:latin typeface="Cambria Math" panose="02040503050406030204" pitchFamily="18" charset="0"/>
                              <a:ea typeface="Cambria Math" panose="02040503050406030204" pitchFamily="18" charset="0"/>
                            </a:rPr>
                            <m:t>0 </m:t>
                          </m:r>
                          <m:r>
                            <a:rPr lang="en-US" i="1">
                              <a:latin typeface="Cambria Math" panose="02040503050406030204" pitchFamily="18" charset="0"/>
                              <a:ea typeface="Cambria Math" panose="02040503050406030204" pitchFamily="18" charset="0"/>
                            </a:rPr>
                            <m:t>𝑀</m:t>
                          </m:r>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Au</m:t>
                          </m:r>
                        </m:e>
                        <m:sup>
                          <m:r>
                            <a:rPr lang="en-US" b="0" i="0" smtClean="0">
                              <a:latin typeface="Cambria Math" panose="02040503050406030204" pitchFamily="18" charset="0"/>
                              <a:ea typeface="Cambria Math" panose="02040503050406030204" pitchFamily="18" charset="0"/>
                            </a:rPr>
                            <m:t>3</m:t>
                          </m:r>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a:latin typeface="Cambria Math" panose="02040503050406030204" pitchFamily="18" charset="0"/>
                              <a:ea typeface="Cambria Math" panose="02040503050406030204" pitchFamily="18" charset="0"/>
                            </a:rPr>
                            <m:t>1.</m:t>
                          </m:r>
                          <m:r>
                            <a:rPr lang="en-US" b="0" i="0" smtClean="0">
                              <a:latin typeface="Cambria Math" panose="02040503050406030204" pitchFamily="18" charset="0"/>
                              <a:ea typeface="Cambria Math" panose="02040503050406030204" pitchFamily="18" charset="0"/>
                            </a:rPr>
                            <m:t>0 </m:t>
                          </m:r>
                          <m:r>
                            <a:rPr lang="en-US" i="1">
                              <a:latin typeface="Cambria Math" panose="02040503050406030204" pitchFamily="18" charset="0"/>
                              <a:ea typeface="Cambria Math" panose="02040503050406030204" pitchFamily="18" charset="0"/>
                            </a:rPr>
                            <m:t>𝑀</m:t>
                          </m:r>
                        </m:e>
                      </m:d>
                      <m:r>
                        <a:rPr lang="en-US">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Ca</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m:oMathPara>
                </a14:m>
                <a:endParaRPr lang="en-US" dirty="0"/>
              </a:p>
              <a:p>
                <a:pPr>
                  <a:spcBef>
                    <a:spcPts val="0"/>
                  </a:spcBef>
                  <a:spcAft>
                    <a:spcPts val="1800"/>
                  </a:spcAft>
                </a:pPr>
                <a:r>
                  <a:rPr lang="en-US" b="1" dirty="0">
                    <a:solidFill>
                      <a:srgbClr val="43638E"/>
                    </a:solidFill>
                    <a:latin typeface="Calibri" panose="020F0502020204030204" pitchFamily="34" charset="0"/>
                    <a:cs typeface="Calibri" panose="020F0502020204030204" pitchFamily="34" charset="0"/>
                  </a:rPr>
                  <a:t>Setup</a:t>
                </a:r>
              </a:p>
              <a:p>
                <a:pPr indent="465138" algn="ctr">
                  <a:spcBef>
                    <a:spcPts val="0"/>
                  </a:spcBef>
                  <a:spcAft>
                    <a:spcPts val="1000"/>
                  </a:spcAft>
                  <a:tabLst>
                    <a:tab pos="3889375" algn="l"/>
                  </a:tabLst>
                </a:pPr>
                <a:r>
                  <a:rPr lang="en-US" i="1" dirty="0">
                    <a:ea typeface="Cambria Math" panose="02040503050406030204" pitchFamily="18" charset="0"/>
                  </a:rPr>
                  <a:t>Cathode (reduction):</a:t>
                </a:r>
                <a:r>
                  <a:rPr lang="en-US" dirty="0">
                    <a:ea typeface="Cambria Math" panose="02040503050406030204" pitchFamily="18" charset="0"/>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Ca</m:t>
                        </m:r>
                      </m:e>
                      <m:sup>
                        <m:r>
                          <a:rPr lang="en-US">
                            <a:latin typeface="Cambria Math" panose="02040503050406030204" pitchFamily="18" charset="0"/>
                            <a:ea typeface="Cambria Math" panose="02040503050406030204" pitchFamily="18" charset="0"/>
                          </a:rPr>
                          <m:t>2+</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6</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⟶3</m:t>
                    </m:r>
                    <m:r>
                      <m:rPr>
                        <m:sty m:val="p"/>
                      </m:rPr>
                      <a:rPr lang="en-US">
                        <a:latin typeface="Cambria Math" panose="02040503050406030204" pitchFamily="18" charset="0"/>
                        <a:ea typeface="Cambria Math" panose="02040503050406030204" pitchFamily="18" charset="0"/>
                      </a:rPr>
                      <m:t>Ca</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endParaRPr lang="en-US" i="1" dirty="0">
                  <a:solidFill>
                    <a:srgbClr val="4F74A7"/>
                  </a:solidFill>
                </a:endParaRPr>
              </a:p>
              <a:p>
                <a:pPr marL="1712913" indent="-857250" defTabSz="730250">
                  <a:spcBef>
                    <a:spcPts val="0"/>
                  </a:spcBef>
                  <a:spcAft>
                    <a:spcPts val="3600"/>
                  </a:spcAft>
                  <a:tabLst>
                    <a:tab pos="3832225" algn="l"/>
                  </a:tabLst>
                </a:pPr>
                <a:r>
                  <a:rPr lang="en-US" i="1" dirty="0"/>
                  <a:t>Anode (oxidation):</a:t>
                </a:r>
                <a:r>
                  <a:rPr lang="en-US" dirty="0"/>
                  <a:t>	</a:t>
                </a:r>
                <a14:m>
                  <m:oMath xmlns:m="http://schemas.openxmlformats.org/officeDocument/2006/math">
                    <m:r>
                      <a:rPr lang="en-US">
                        <a:latin typeface="Cambria Math" panose="02040503050406030204" pitchFamily="18" charset="0"/>
                      </a:rPr>
                      <m:t>2</m:t>
                    </m:r>
                    <m:r>
                      <m:rPr>
                        <m:sty m:val="p"/>
                      </m:rPr>
                      <a:rPr lang="en-US">
                        <a:latin typeface="Cambria Math" panose="02040503050406030204" pitchFamily="18" charset="0"/>
                      </a:rPr>
                      <m:t>Au</m:t>
                    </m:r>
                    <m:d>
                      <m:dPr>
                        <m:ctrlPr>
                          <a:rPr lang="en-US" i="1">
                            <a:latin typeface="Cambria Math" panose="02040503050406030204" pitchFamily="18" charset="0"/>
                          </a:rPr>
                        </m:ctrlPr>
                      </m:dPr>
                      <m:e>
                        <m:r>
                          <a:rPr lang="en-US" i="1">
                            <a:latin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 </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Au</m:t>
                        </m:r>
                      </m:e>
                      <m:sup>
                        <m:r>
                          <a:rPr lang="en-US" b="0" i="0" smtClean="0">
                            <a:latin typeface="Cambria Math" panose="02040503050406030204" pitchFamily="18" charset="0"/>
                            <a:ea typeface="Cambria Math" panose="02040503050406030204" pitchFamily="18" charset="0"/>
                          </a:rPr>
                          <m:t>3</m:t>
                        </m:r>
                        <m:r>
                          <a:rPr lang="en-US" i="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6</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a14:m>
                <a:endParaRPr lang="en-US" dirty="0"/>
              </a:p>
              <a:p>
                <a:pPr algn="ctr">
                  <a:spcBef>
                    <a:spcPts val="0"/>
                  </a:spcBef>
                  <a:spcAft>
                    <a:spcPts val="2800"/>
                  </a:spcAft>
                </a:pPr>
                <a14:m>
                  <m:oMath xmlns:m="http://schemas.openxmlformats.org/officeDocument/2006/math">
                    <m:sSubSup>
                      <m:sSubSupPr>
                        <m:ctrlPr>
                          <a:rPr lang="en-US" sz="2500" i="1" smtClean="0">
                            <a:latin typeface="Cambria Math" panose="02040503050406030204" pitchFamily="18" charset="0"/>
                          </a:rPr>
                        </m:ctrlPr>
                      </m:sSubSupPr>
                      <m:e>
                        <m:r>
                          <a:rPr lang="en-US" sz="2500" b="0" i="1" smtClean="0">
                            <a:latin typeface="Cambria Math" panose="02040503050406030204" pitchFamily="18" charset="0"/>
                          </a:rPr>
                          <m:t>𝐸</m:t>
                        </m:r>
                      </m:e>
                      <m:sub>
                        <m:f>
                          <m:fPr>
                            <m:type m:val="lin"/>
                            <m:ctrlPr>
                              <a:rPr lang="en-US" sz="2500" b="0" i="1" smtClean="0">
                                <a:latin typeface="Cambria Math" panose="02040503050406030204" pitchFamily="18" charset="0"/>
                              </a:rPr>
                            </m:ctrlPr>
                          </m:fPr>
                          <m:num>
                            <m:sSup>
                              <m:sSupPr>
                                <m:ctrlPr>
                                  <a:rPr lang="en-US" sz="2500" b="0" i="1" smtClean="0">
                                    <a:latin typeface="Cambria Math" panose="02040503050406030204" pitchFamily="18" charset="0"/>
                                  </a:rPr>
                                </m:ctrlPr>
                              </m:sSupPr>
                              <m:e>
                                <m:r>
                                  <m:rPr>
                                    <m:sty m:val="p"/>
                                  </m:rPr>
                                  <a:rPr lang="en-US" sz="2500" b="0" i="0" smtClean="0">
                                    <a:latin typeface="Cambria Math" panose="02040503050406030204" pitchFamily="18" charset="0"/>
                                  </a:rPr>
                                  <m:t>Ca</m:t>
                                </m:r>
                              </m:e>
                              <m:sup>
                                <m:r>
                                  <a:rPr lang="en-US" sz="2500" b="0" i="1" smtClean="0">
                                    <a:latin typeface="Cambria Math" panose="02040503050406030204" pitchFamily="18" charset="0"/>
                                  </a:rPr>
                                  <m:t>2</m:t>
                                </m:r>
                                <m:r>
                                  <a:rPr lang="en-US" sz="2500" b="0" i="1" smtClean="0">
                                    <a:latin typeface="Cambria Math" panose="02040503050406030204" pitchFamily="18" charset="0"/>
                                    <a:ea typeface="Cambria Math" panose="02040503050406030204" pitchFamily="18" charset="0"/>
                                  </a:rPr>
                                  <m:t>+</m:t>
                                </m:r>
                              </m:sup>
                            </m:sSup>
                          </m:num>
                          <m:den>
                            <m:r>
                              <m:rPr>
                                <m:sty m:val="p"/>
                              </m:rPr>
                              <a:rPr lang="en-US" sz="2500" b="0" i="0" smtClean="0">
                                <a:latin typeface="Cambria Math" panose="02040503050406030204" pitchFamily="18" charset="0"/>
                              </a:rPr>
                              <m:t>Ca</m:t>
                            </m:r>
                          </m:den>
                        </m:f>
                      </m:sub>
                      <m:sup>
                        <m:r>
                          <a:rPr lang="en-US" sz="2500" i="1" smtClean="0">
                            <a:latin typeface="Cambria Math" panose="02040503050406030204" pitchFamily="18" charset="0"/>
                            <a:ea typeface="Cambria Math" panose="02040503050406030204" pitchFamily="18" charset="0"/>
                          </a:rPr>
                          <m:t>°</m:t>
                        </m:r>
                      </m:sup>
                    </m:sSubSup>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−2.87 </m:t>
                    </m:r>
                    <m:r>
                      <m:rPr>
                        <m:sty m:val="p"/>
                      </m:rPr>
                      <a:rPr lang="en-US" sz="2500" b="0" i="0" smtClean="0">
                        <a:latin typeface="Cambria Math" panose="02040503050406030204" pitchFamily="18" charset="0"/>
                        <a:ea typeface="Cambria Math" panose="02040503050406030204" pitchFamily="18" charset="0"/>
                      </a:rPr>
                      <m:t>V</m:t>
                    </m:r>
                  </m:oMath>
                </a14:m>
                <a:r>
                  <a:rPr lang="en-US" sz="2500" dirty="0"/>
                  <a:t> and </a:t>
                </a:r>
                <a14:m>
                  <m:oMath xmlns:m="http://schemas.openxmlformats.org/officeDocument/2006/math">
                    <m:sSubSup>
                      <m:sSubSupPr>
                        <m:ctrlPr>
                          <a:rPr lang="en-US" sz="2500" i="1">
                            <a:latin typeface="Cambria Math" panose="02040503050406030204" pitchFamily="18" charset="0"/>
                          </a:rPr>
                        </m:ctrlPr>
                      </m:sSubSupPr>
                      <m:e>
                        <m:r>
                          <a:rPr lang="en-US" sz="2500" i="1">
                            <a:latin typeface="Cambria Math" panose="02040503050406030204" pitchFamily="18" charset="0"/>
                          </a:rPr>
                          <m:t>𝐸</m:t>
                        </m:r>
                      </m:e>
                      <m:sub>
                        <m:f>
                          <m:fPr>
                            <m:type m:val="lin"/>
                            <m:ctrlPr>
                              <a:rPr lang="en-US" sz="2500" i="1">
                                <a:latin typeface="Cambria Math" panose="02040503050406030204" pitchFamily="18" charset="0"/>
                              </a:rPr>
                            </m:ctrlPr>
                          </m:fPr>
                          <m:num>
                            <m:sSup>
                              <m:sSupPr>
                                <m:ctrlPr>
                                  <a:rPr lang="en-US" sz="2500" i="1">
                                    <a:latin typeface="Cambria Math" panose="02040503050406030204" pitchFamily="18" charset="0"/>
                                  </a:rPr>
                                </m:ctrlPr>
                              </m:sSupPr>
                              <m:e>
                                <m:r>
                                  <m:rPr>
                                    <m:sty m:val="p"/>
                                  </m:rPr>
                                  <a:rPr lang="en-US" sz="2500" b="0" i="0" smtClean="0">
                                    <a:latin typeface="Cambria Math" panose="02040503050406030204" pitchFamily="18" charset="0"/>
                                  </a:rPr>
                                  <m:t>Au</m:t>
                                </m:r>
                              </m:e>
                              <m:sup>
                                <m:r>
                                  <a:rPr lang="en-US" sz="2500" b="0" i="1" smtClean="0">
                                    <a:latin typeface="Cambria Math" panose="02040503050406030204" pitchFamily="18" charset="0"/>
                                  </a:rPr>
                                  <m:t>3</m:t>
                                </m:r>
                                <m:r>
                                  <a:rPr lang="en-US" sz="2500" i="1">
                                    <a:latin typeface="Cambria Math" panose="02040503050406030204" pitchFamily="18" charset="0"/>
                                    <a:ea typeface="Cambria Math" panose="02040503050406030204" pitchFamily="18" charset="0"/>
                                  </a:rPr>
                                  <m:t>+</m:t>
                                </m:r>
                              </m:sup>
                            </m:sSup>
                          </m:num>
                          <m:den>
                            <m:r>
                              <m:rPr>
                                <m:sty m:val="p"/>
                              </m:rPr>
                              <a:rPr lang="en-US" sz="2500" b="0" i="0" smtClean="0">
                                <a:latin typeface="Cambria Math" panose="02040503050406030204" pitchFamily="18" charset="0"/>
                              </a:rPr>
                              <m:t>Au</m:t>
                            </m:r>
                          </m:den>
                        </m:f>
                      </m:sub>
                      <m:sup>
                        <m:r>
                          <a:rPr lang="en-US" sz="2500" i="1">
                            <a:latin typeface="Cambria Math" panose="02040503050406030204" pitchFamily="18" charset="0"/>
                            <a:ea typeface="Cambria Math" panose="02040503050406030204" pitchFamily="18" charset="0"/>
                          </a:rPr>
                          <m:t>°</m:t>
                        </m:r>
                      </m:sup>
                    </m:sSubSup>
                    <m:r>
                      <a:rPr lang="en-US" sz="2500" i="1">
                        <a:latin typeface="Cambria Math" panose="02040503050406030204" pitchFamily="18" charset="0"/>
                        <a:ea typeface="Cambria Math" panose="02040503050406030204" pitchFamily="18" charset="0"/>
                      </a:rPr>
                      <m:t>=1.50 </m:t>
                    </m:r>
                    <m:r>
                      <m:rPr>
                        <m:sty m:val="p"/>
                      </m:rPr>
                      <a:rPr lang="en-US" sz="2500">
                        <a:latin typeface="Cambria Math" panose="02040503050406030204" pitchFamily="18" charset="0"/>
                        <a:ea typeface="Cambria Math" panose="02040503050406030204" pitchFamily="18" charset="0"/>
                      </a:rPr>
                      <m:t>V</m:t>
                    </m:r>
                  </m:oMath>
                </a14:m>
                <a:r>
                  <a:rPr lang="en-US" sz="250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7257" y="952500"/>
                <a:ext cx="9136743" cy="5507525"/>
              </a:xfrm>
              <a:blipFill rotWithShape="0">
                <a:blip r:embed="rId2"/>
                <a:stretch>
                  <a:fillRect l="-1334" t="-996"/>
                </a:stretch>
              </a:blipFill>
            </p:spPr>
            <p:txBody>
              <a:bodyPr/>
              <a:lstStyle/>
              <a:p>
                <a:r>
                  <a:rPr lang="en-US">
                    <a:noFill/>
                  </a:rPr>
                  <a:t> </a:t>
                </a:r>
              </a:p>
            </p:txBody>
          </p:sp>
        </mc:Fallback>
      </mc:AlternateContent>
    </p:spTree>
    <p:extLst>
      <p:ext uri="{BB962C8B-B14F-4D97-AF65-F5344CB8AC3E}">
        <p14:creationId xmlns:p14="http://schemas.microsoft.com/office/powerpoint/2010/main" val="16824614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19.4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5334000"/>
              </a:xfrm>
            </p:spPr>
            <p:txBody>
              <a:bodyPr/>
              <a:lstStyle/>
              <a:p>
                <a:pPr>
                  <a:spcBef>
                    <a:spcPts val="0"/>
                  </a:spcBef>
                </a:pPr>
                <a:r>
                  <a:rPr lang="en-US" b="1" dirty="0">
                    <a:solidFill>
                      <a:srgbClr val="43638E"/>
                    </a:solidFill>
                  </a:rPr>
                  <a:t>Solution</a:t>
                </a:r>
              </a:p>
              <a:p>
                <a:pPr algn="ctr">
                  <a:spcBef>
                    <a:spcPts val="0"/>
                  </a:spcBef>
                  <a:spcAft>
                    <a:spcPts val="800"/>
                  </a:spcAft>
                </a:pPr>
                <a14:m>
                  <m:oMathPara xmlns:m="http://schemas.openxmlformats.org/officeDocument/2006/math">
                    <m:oMathParaPr>
                      <m:jc m:val="center"/>
                    </m:oMathParaPr>
                    <m:oMath xmlns:m="http://schemas.openxmlformats.org/officeDocument/2006/math">
                      <m:sSubSup>
                        <m:sSubSupPr>
                          <m:ctrlPr>
                            <a:rPr lang="en-US" i="1" smtClean="0">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dirty="0"/>
              </a:p>
              <a:p>
                <a:pPr marL="3375025" indent="53975" algn="ctr">
                  <a:spcBef>
                    <a:spcPts val="0"/>
                  </a:spcBef>
                  <a:spcAft>
                    <a:spcPts val="800"/>
                  </a:spcAft>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nor/>
                            </m:rPr>
                            <a:rPr lang="en-US" dirty="0"/>
                            <m:t> </m:t>
                          </m:r>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Ca</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a:latin typeface="Cambria Math" panose="02040503050406030204" pitchFamily="18" charset="0"/>
                                </a:rPr>
                                <m:t>Ca</m:t>
                              </m:r>
                            </m:den>
                          </m:f>
                        </m:sub>
                        <m:sup>
                          <m:r>
                            <a:rPr lang="en-US" i="1">
                              <a:latin typeface="Cambria Math" panose="02040503050406030204" pitchFamily="18" charset="0"/>
                              <a:ea typeface="Cambria Math" panose="02040503050406030204" pitchFamily="18" charset="0"/>
                            </a:rPr>
                            <m:t>°</m:t>
                          </m:r>
                        </m:sup>
                      </m:sSubSup>
                      <m:r>
                        <a:rPr lang="en-US" b="0" i="0" smtClean="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Au</m:t>
                                  </m:r>
                                </m:e>
                                <m:sup>
                                  <m:r>
                                    <a:rPr lang="en-US" i="1">
                                      <a:latin typeface="Cambria Math" panose="02040503050406030204" pitchFamily="18" charset="0"/>
                                    </a:rPr>
                                    <m:t>3</m:t>
                                  </m:r>
                                  <m:r>
                                    <a:rPr lang="en-US" i="1">
                                      <a:latin typeface="Cambria Math" panose="02040503050406030204" pitchFamily="18" charset="0"/>
                                      <a:ea typeface="Cambria Math" panose="02040503050406030204" pitchFamily="18" charset="0"/>
                                    </a:rPr>
                                    <m:t>+</m:t>
                                  </m:r>
                                </m:sup>
                              </m:sSup>
                            </m:num>
                            <m:den>
                              <m:r>
                                <m:rPr>
                                  <m:sty m:val="p"/>
                                </m:rPr>
                                <a:rPr lang="en-US">
                                  <a:latin typeface="Cambria Math" panose="02040503050406030204" pitchFamily="18" charset="0"/>
                                </a:rPr>
                                <m:t>Au</m:t>
                              </m:r>
                            </m:den>
                          </m:f>
                        </m:sub>
                        <m:sup>
                          <m:r>
                            <a:rPr lang="en-US" i="1">
                              <a:latin typeface="Cambria Math" panose="02040503050406030204" pitchFamily="18" charset="0"/>
                              <a:ea typeface="Cambria Math" panose="02040503050406030204" pitchFamily="18" charset="0"/>
                            </a:rPr>
                            <m:t>°</m:t>
                          </m:r>
                        </m:sup>
                      </m:sSubSup>
                    </m:oMath>
                  </m:oMathPara>
                </a14:m>
                <a:endParaRPr lang="en-US" dirty="0"/>
              </a:p>
              <a:p>
                <a:pPr marL="349250" indent="282575" algn="ctr">
                  <a:spcBef>
                    <a:spcPts val="0"/>
                  </a:spcBef>
                  <a:spcAft>
                    <a:spcPts val="800"/>
                  </a:spcAft>
                  <a:tabLst>
                    <a:tab pos="282575" algn="l"/>
                  </a:tabLst>
                </a:pPr>
                <a:r>
                  <a:rPr lang="en-US" dirty="0"/>
                  <a:t> </a:t>
                </a:r>
                <a14:m>
                  <m:oMath xmlns:m="http://schemas.openxmlformats.org/officeDocument/2006/math">
                    <m:r>
                      <a:rPr lang="en-US" i="0">
                        <a:latin typeface="Cambria Math" panose="02040503050406030204" pitchFamily="18" charset="0"/>
                      </a:rPr>
                      <m:t>=</m:t>
                    </m:r>
                    <m:r>
                      <a:rPr lang="en-US" b="0" i="0" smtClean="0">
                        <a:latin typeface="Cambria Math" panose="02040503050406030204" pitchFamily="18" charset="0"/>
                      </a:rPr>
                      <m:t>−2.87 </m:t>
                    </m:r>
                    <m:r>
                      <m:rPr>
                        <m:sty m:val="p"/>
                      </m:rPr>
                      <a:rPr lang="en-US" b="0" i="0" smtClean="0">
                        <a:latin typeface="Cambria Math" panose="02040503050406030204" pitchFamily="18" charset="0"/>
                      </a:rPr>
                      <m:t>V</m:t>
                    </m:r>
                    <m:r>
                      <a:rPr lang="en-US" b="0" i="0" smtClean="0">
                        <a:latin typeface="Cambria Math" panose="02040503050406030204" pitchFamily="18" charset="0"/>
                      </a:rPr>
                      <m:t>−1.50 </m:t>
                    </m:r>
                    <m:r>
                      <m:rPr>
                        <m:sty m:val="p"/>
                      </m:rPr>
                      <a:rPr lang="en-US" b="0" i="0" smtClean="0">
                        <a:latin typeface="Cambria Math" panose="02040503050406030204" pitchFamily="18" charset="0"/>
                      </a:rPr>
                      <m:t>V</m:t>
                    </m:r>
                  </m:oMath>
                </a14:m>
                <a:endParaRPr lang="en-US" dirty="0"/>
              </a:p>
              <a:p>
                <a:pPr marL="914400" indent="-228600" algn="ctr">
                  <a:spcBef>
                    <a:spcPts val="0"/>
                  </a:spcBef>
                  <a:spcAft>
                    <a:spcPts val="1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−4.37</m:t>
                      </m:r>
                      <m:r>
                        <a:rPr lang="en-US" b="0" i="0" smtClean="0">
                          <a:latin typeface="Cambria Math" panose="02040503050406030204" pitchFamily="18" charset="0"/>
                        </a:rPr>
                        <m:t> </m:t>
                      </m:r>
                      <m:r>
                        <m:rPr>
                          <m:sty m:val="p"/>
                        </m:rPr>
                        <a:rPr lang="en-US" b="0" i="0" smtClean="0">
                          <a:latin typeface="Cambria Math" panose="02040503050406030204" pitchFamily="18" charset="0"/>
                        </a:rPr>
                        <m:t>V</m:t>
                      </m:r>
                    </m:oMath>
                  </m:oMathPara>
                </a14:m>
                <a:endParaRPr lang="en-US" dirty="0"/>
              </a:p>
              <a:p>
                <a:pPr algn="ctr">
                  <a:spcBef>
                    <a:spcPts val="0"/>
                  </a:spcBef>
                  <a:spcAft>
                    <a:spcPts val="15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𝐺</m:t>
                          </m:r>
                        </m:e>
                        <m:sup>
                          <m:r>
                            <a:rPr lang="en-US" i="1" smtClean="0">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𝑛𝐹𝐸</m:t>
                          </m:r>
                        </m:e>
                        <m:sup>
                          <m:r>
                            <a:rPr lang="en-US" b="0" i="1" smtClean="0">
                              <a:latin typeface="Cambria Math" panose="02040503050406030204" pitchFamily="18" charset="0"/>
                              <a:ea typeface="Cambria Math" panose="02040503050406030204" pitchFamily="18" charset="0"/>
                            </a:rPr>
                            <m:t>°</m:t>
                          </m:r>
                        </m:sup>
                      </m:sSup>
                    </m:oMath>
                  </m:oMathPara>
                </a14:m>
                <a:endParaRPr lang="en-US" dirty="0"/>
              </a:p>
              <a:p>
                <a:pPr algn="ctr">
                  <a:spcBef>
                    <a:spcPts val="0"/>
                  </a:spcBef>
                  <a:spcAft>
                    <a:spcPts val="1000"/>
                  </a:spcAft>
                </a:pPr>
                <a14:m>
                  <m:oMathPara xmlns:m="http://schemas.openxmlformats.org/officeDocument/2006/math">
                    <m:oMathParaPr>
                      <m:jc m:val="centerGroup"/>
                    </m:oMathParaPr>
                    <m:oMath xmlns:m="http://schemas.openxmlformats.org/officeDocument/2006/math">
                      <m:r>
                        <a:rPr lang="en-US" sz="2700" i="1">
                          <a:latin typeface="Cambria Math" panose="02040503050406030204" pitchFamily="18" charset="0"/>
                          <a:ea typeface="Cambria Math" panose="02040503050406030204" pitchFamily="18" charset="0"/>
                        </a:rPr>
                        <m:t>∆</m:t>
                      </m:r>
                      <m:sSup>
                        <m:sSupPr>
                          <m:ctrlPr>
                            <a:rPr lang="en-US" sz="2700" i="1">
                              <a:latin typeface="Cambria Math" panose="02040503050406030204" pitchFamily="18" charset="0"/>
                              <a:ea typeface="Cambria Math" panose="02040503050406030204" pitchFamily="18" charset="0"/>
                            </a:rPr>
                          </m:ctrlPr>
                        </m:sSupPr>
                        <m:e>
                          <m:r>
                            <a:rPr lang="en-US" sz="2700" i="1">
                              <a:latin typeface="Cambria Math" panose="02040503050406030204" pitchFamily="18" charset="0"/>
                              <a:ea typeface="Cambria Math" panose="02040503050406030204" pitchFamily="18" charset="0"/>
                            </a:rPr>
                            <m:t>𝐺</m:t>
                          </m:r>
                        </m:e>
                        <m:sup>
                          <m:r>
                            <a:rPr lang="en-US" sz="2700" i="1">
                              <a:latin typeface="Cambria Math" panose="02040503050406030204" pitchFamily="18" charset="0"/>
                              <a:ea typeface="Cambria Math" panose="02040503050406030204" pitchFamily="18" charset="0"/>
                            </a:rPr>
                            <m:t>°</m:t>
                          </m:r>
                        </m:sup>
                      </m:sSup>
                      <m:r>
                        <a:rPr lang="en-US" sz="2700" b="0" i="1" smtClean="0">
                          <a:latin typeface="Cambria Math" panose="02040503050406030204" pitchFamily="18" charset="0"/>
                          <a:ea typeface="Cambria Math" panose="02040503050406030204" pitchFamily="18" charset="0"/>
                        </a:rPr>
                        <m:t>=−</m:t>
                      </m:r>
                      <m:d>
                        <m:dPr>
                          <m:ctrlPr>
                            <a:rPr lang="en-US" sz="2700" b="0" i="1" smtClean="0">
                              <a:latin typeface="Cambria Math" panose="02040503050406030204" pitchFamily="18" charset="0"/>
                              <a:ea typeface="Cambria Math" panose="02040503050406030204" pitchFamily="18" charset="0"/>
                            </a:rPr>
                          </m:ctrlPr>
                        </m:dPr>
                        <m:e>
                          <m:sSup>
                            <m:sSupPr>
                              <m:ctrlPr>
                                <a:rPr lang="en-US" sz="2700" b="0" i="1" smtClean="0">
                                  <a:latin typeface="Cambria Math" panose="02040503050406030204" pitchFamily="18" charset="0"/>
                                  <a:ea typeface="Cambria Math" panose="02040503050406030204" pitchFamily="18" charset="0"/>
                                </a:rPr>
                              </m:ctrlPr>
                            </m:sSupPr>
                            <m:e>
                              <m:r>
                                <a:rPr lang="en-US" sz="2700" b="0" i="1" smtClean="0">
                                  <a:latin typeface="Cambria Math" panose="02040503050406030204" pitchFamily="18" charset="0"/>
                                  <a:ea typeface="Cambria Math" panose="02040503050406030204" pitchFamily="18" charset="0"/>
                                </a:rPr>
                                <m:t>6 </m:t>
                              </m:r>
                              <m:r>
                                <a:rPr lang="en-US" sz="2700" b="0" i="1" smtClean="0">
                                  <a:latin typeface="Cambria Math" panose="02040503050406030204" pitchFamily="18" charset="0"/>
                                  <a:ea typeface="Cambria Math" panose="02040503050406030204" pitchFamily="18" charset="0"/>
                                </a:rPr>
                                <m:t>𝑒</m:t>
                              </m:r>
                            </m:e>
                            <m:sup>
                              <m:r>
                                <a:rPr lang="en-US" sz="2700" b="0" i="1" smtClean="0">
                                  <a:latin typeface="Cambria Math" panose="02040503050406030204" pitchFamily="18" charset="0"/>
                                  <a:ea typeface="Cambria Math" panose="02040503050406030204" pitchFamily="18" charset="0"/>
                                </a:rPr>
                                <m:t>−</m:t>
                              </m:r>
                            </m:sup>
                          </m:sSup>
                        </m:e>
                      </m:d>
                      <m:d>
                        <m:dPr>
                          <m:ctrlPr>
                            <a:rPr lang="en-US" sz="2700" b="0" i="1" smtClean="0">
                              <a:latin typeface="Cambria Math" panose="02040503050406030204" pitchFamily="18" charset="0"/>
                              <a:ea typeface="Cambria Math" panose="02040503050406030204" pitchFamily="18" charset="0"/>
                            </a:rPr>
                          </m:ctrlPr>
                        </m:dPr>
                        <m:e>
                          <m:r>
                            <a:rPr lang="en-US" sz="2700" b="0" i="1" smtClean="0">
                              <a:latin typeface="Cambria Math" panose="02040503050406030204" pitchFamily="18" charset="0"/>
                              <a:ea typeface="Cambria Math" panose="02040503050406030204" pitchFamily="18" charset="0"/>
                            </a:rPr>
                            <m:t>96,500</m:t>
                          </m:r>
                          <m:f>
                            <m:fPr>
                              <m:type m:val="lin"/>
                              <m:ctrlPr>
                                <a:rPr lang="en-US" sz="2700" b="0" i="1" smtClean="0">
                                  <a:latin typeface="Cambria Math" panose="02040503050406030204" pitchFamily="18" charset="0"/>
                                  <a:ea typeface="Cambria Math" panose="02040503050406030204" pitchFamily="18" charset="0"/>
                                </a:rPr>
                              </m:ctrlPr>
                            </m:fPr>
                            <m:num>
                              <m:r>
                                <m:rPr>
                                  <m:sty m:val="p"/>
                                </m:rPr>
                                <a:rPr lang="en-US" sz="2700" b="0" i="0" smtClean="0">
                                  <a:latin typeface="Cambria Math" panose="02040503050406030204" pitchFamily="18" charset="0"/>
                                  <a:ea typeface="Cambria Math" panose="02040503050406030204" pitchFamily="18" charset="0"/>
                                </a:rPr>
                                <m:t>J</m:t>
                              </m:r>
                            </m:num>
                            <m:den>
                              <m:r>
                                <m:rPr>
                                  <m:sty m:val="p"/>
                                </m:rPr>
                                <a:rPr lang="en-US" sz="2700" b="0" i="0" smtClean="0">
                                  <a:latin typeface="Cambria Math" panose="02040503050406030204" pitchFamily="18" charset="0"/>
                                  <a:ea typeface="Cambria Math" panose="02040503050406030204" pitchFamily="18" charset="0"/>
                                </a:rPr>
                                <m:t>V</m:t>
                              </m:r>
                              <m:r>
                                <a:rPr lang="en-US" sz="2700" b="0" i="0" smtClean="0">
                                  <a:latin typeface="Cambria Math" panose="02040503050406030204" pitchFamily="18" charset="0"/>
                                  <a:ea typeface="Cambria Math" panose="02040503050406030204" pitchFamily="18" charset="0"/>
                                </a:rPr>
                                <m:t>∙</m:t>
                              </m:r>
                            </m:den>
                          </m:f>
                          <m:r>
                            <m:rPr>
                              <m:sty m:val="p"/>
                            </m:rPr>
                            <a:rPr lang="en-US" sz="2700" b="0" i="0" smtClean="0">
                              <a:latin typeface="Cambria Math" panose="02040503050406030204" pitchFamily="18" charset="0"/>
                              <a:ea typeface="Cambria Math" panose="02040503050406030204" pitchFamily="18" charset="0"/>
                            </a:rPr>
                            <m:t>mol</m:t>
                          </m:r>
                          <m:sSup>
                            <m:sSupPr>
                              <m:ctrlPr>
                                <a:rPr lang="en-US" sz="2700" b="0" i="1" smtClean="0">
                                  <a:latin typeface="Cambria Math" panose="02040503050406030204" pitchFamily="18" charset="0"/>
                                  <a:ea typeface="Cambria Math" panose="02040503050406030204" pitchFamily="18" charset="0"/>
                                </a:rPr>
                              </m:ctrlPr>
                            </m:sSupPr>
                            <m:e>
                              <m:r>
                                <a:rPr lang="en-US" sz="2700" b="0" i="1" smtClean="0">
                                  <a:latin typeface="Cambria Math" panose="02040503050406030204" pitchFamily="18" charset="0"/>
                                  <a:ea typeface="Cambria Math" panose="02040503050406030204" pitchFamily="18" charset="0"/>
                                </a:rPr>
                                <m:t> </m:t>
                              </m:r>
                              <m:r>
                                <a:rPr lang="en-US" sz="2700" b="0" i="1" smtClean="0">
                                  <a:latin typeface="Cambria Math" panose="02040503050406030204" pitchFamily="18" charset="0"/>
                                  <a:ea typeface="Cambria Math" panose="02040503050406030204" pitchFamily="18" charset="0"/>
                                </a:rPr>
                                <m:t>𝑒</m:t>
                              </m:r>
                            </m:e>
                            <m:sup>
                              <m:r>
                                <a:rPr lang="en-US" sz="2700" b="0" i="1" smtClean="0">
                                  <a:latin typeface="Cambria Math" panose="02040503050406030204" pitchFamily="18" charset="0"/>
                                  <a:ea typeface="Cambria Math" panose="02040503050406030204" pitchFamily="18" charset="0"/>
                                </a:rPr>
                                <m:t>−</m:t>
                              </m:r>
                            </m:sup>
                          </m:sSup>
                        </m:e>
                      </m:d>
                      <m:d>
                        <m:dPr>
                          <m:ctrlPr>
                            <a:rPr lang="en-US" sz="2700" b="0" i="1" smtClean="0">
                              <a:latin typeface="Cambria Math" panose="02040503050406030204" pitchFamily="18" charset="0"/>
                              <a:ea typeface="Cambria Math" panose="02040503050406030204" pitchFamily="18" charset="0"/>
                            </a:rPr>
                          </m:ctrlPr>
                        </m:dPr>
                        <m:e>
                          <m:r>
                            <a:rPr lang="en-US" sz="2700" b="0" i="1" smtClean="0">
                              <a:latin typeface="Cambria Math" panose="02040503050406030204" pitchFamily="18" charset="0"/>
                              <a:ea typeface="Cambria Math" panose="02040503050406030204" pitchFamily="18" charset="0"/>
                            </a:rPr>
                            <m:t>−4.37</m:t>
                          </m:r>
                          <m:r>
                            <a:rPr lang="en-US" sz="2700" b="0" i="0" smtClean="0">
                              <a:latin typeface="Cambria Math" panose="02040503050406030204" pitchFamily="18" charset="0"/>
                              <a:ea typeface="Cambria Math" panose="02040503050406030204" pitchFamily="18" charset="0"/>
                            </a:rPr>
                            <m:t> </m:t>
                          </m:r>
                          <m:r>
                            <m:rPr>
                              <m:sty m:val="p"/>
                            </m:rPr>
                            <a:rPr lang="en-US" sz="2700" b="0" i="0" smtClean="0">
                              <a:latin typeface="Cambria Math" panose="02040503050406030204" pitchFamily="18" charset="0"/>
                              <a:ea typeface="Cambria Math" panose="02040503050406030204" pitchFamily="18" charset="0"/>
                            </a:rPr>
                            <m:t>V</m:t>
                          </m:r>
                        </m:e>
                      </m:d>
                    </m:oMath>
                  </m:oMathPara>
                </a14:m>
                <a:endParaRPr lang="en-US" sz="2700" dirty="0"/>
              </a:p>
              <a:p>
                <a:pPr marL="1720850" indent="-192088">
                  <a:spcBef>
                    <a:spcPts val="0"/>
                  </a:spcBef>
                  <a:spcAft>
                    <a:spcPts val="1000"/>
                  </a:spcAft>
                  <a:tabLst>
                    <a:tab pos="1828800" algn="l"/>
                  </a:tabLst>
                </a:pPr>
                <a14:m>
                  <m:oMathPara xmlns:m="http://schemas.openxmlformats.org/officeDocument/2006/math">
                    <m:oMathParaPr>
                      <m:jc m:val="left"/>
                    </m:oMathParaPr>
                    <m:oMath xmlns:m="http://schemas.openxmlformats.org/officeDocument/2006/math">
                      <m:r>
                        <a:rPr lang="en-US" sz="2700" i="1">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2.53×</m:t>
                      </m:r>
                      <m:sSup>
                        <m:sSupPr>
                          <m:ctrlPr>
                            <a:rPr lang="en-US" sz="2700" b="0" i="1" smtClean="0">
                              <a:latin typeface="Cambria Math" panose="02040503050406030204" pitchFamily="18" charset="0"/>
                              <a:ea typeface="Cambria Math" panose="02040503050406030204" pitchFamily="18" charset="0"/>
                            </a:rPr>
                          </m:ctrlPr>
                        </m:sSupPr>
                        <m:e>
                          <m:r>
                            <a:rPr lang="en-US" sz="2700" b="0" i="1" smtClean="0">
                              <a:latin typeface="Cambria Math" panose="02040503050406030204" pitchFamily="18" charset="0"/>
                              <a:ea typeface="Cambria Math" panose="02040503050406030204" pitchFamily="18" charset="0"/>
                            </a:rPr>
                            <m:t>10</m:t>
                          </m:r>
                        </m:e>
                        <m:sup>
                          <m:r>
                            <a:rPr lang="en-US" sz="2700" b="0" i="1" smtClean="0">
                              <a:latin typeface="Cambria Math" panose="02040503050406030204" pitchFamily="18" charset="0"/>
                              <a:ea typeface="Cambria Math" panose="02040503050406030204" pitchFamily="18" charset="0"/>
                            </a:rPr>
                            <m:t>6</m:t>
                          </m:r>
                        </m:sup>
                      </m:sSup>
                      <m:f>
                        <m:fPr>
                          <m:type m:val="lin"/>
                          <m:ctrlPr>
                            <a:rPr lang="en-US" sz="2700" b="0" i="1" smtClean="0">
                              <a:latin typeface="Cambria Math" panose="02040503050406030204" pitchFamily="18" charset="0"/>
                              <a:ea typeface="Cambria Math" panose="02040503050406030204" pitchFamily="18" charset="0"/>
                            </a:rPr>
                          </m:ctrlPr>
                        </m:fPr>
                        <m:num>
                          <m:r>
                            <m:rPr>
                              <m:sty m:val="p"/>
                            </m:rPr>
                            <a:rPr lang="en-US" sz="2700" b="0" i="0" smtClean="0">
                              <a:latin typeface="Cambria Math" panose="02040503050406030204" pitchFamily="18" charset="0"/>
                              <a:ea typeface="Cambria Math" panose="02040503050406030204" pitchFamily="18" charset="0"/>
                            </a:rPr>
                            <m:t>J</m:t>
                          </m:r>
                        </m:num>
                        <m:den>
                          <m:r>
                            <m:rPr>
                              <m:sty m:val="p"/>
                            </m:rPr>
                            <a:rPr lang="en-US" sz="2700" b="0" i="0" smtClean="0">
                              <a:latin typeface="Cambria Math" panose="02040503050406030204" pitchFamily="18" charset="0"/>
                              <a:ea typeface="Cambria Math" panose="02040503050406030204" pitchFamily="18" charset="0"/>
                            </a:rPr>
                            <m:t>mol</m:t>
                          </m:r>
                        </m:den>
                      </m:f>
                    </m:oMath>
                  </m:oMathPara>
                </a14:m>
                <a:endParaRPr lang="en-US" sz="2700" dirty="0"/>
              </a:p>
              <a:p>
                <a:pPr marL="1720850" indent="107950">
                  <a:spcBef>
                    <a:spcPts val="0"/>
                  </a:spcBef>
                </a:pPr>
                <a14:m>
                  <m:oMathPara xmlns:m="http://schemas.openxmlformats.org/officeDocument/2006/math">
                    <m:oMathParaPr>
                      <m:jc m:val="left"/>
                    </m:oMathParaPr>
                    <m:oMath xmlns:m="http://schemas.openxmlformats.org/officeDocument/2006/math">
                      <m:r>
                        <a:rPr lang="en-US" sz="2700" i="1">
                          <a:latin typeface="Cambria Math" panose="02040503050406030204" pitchFamily="18" charset="0"/>
                          <a:ea typeface="Cambria Math" panose="02040503050406030204" pitchFamily="18" charset="0"/>
                        </a:rPr>
                        <m:t>=2.53×</m:t>
                      </m:r>
                      <m:sSup>
                        <m:sSupPr>
                          <m:ctrlPr>
                            <a:rPr lang="en-US" sz="2700" i="1">
                              <a:latin typeface="Cambria Math" panose="02040503050406030204" pitchFamily="18" charset="0"/>
                              <a:ea typeface="Cambria Math" panose="02040503050406030204" pitchFamily="18" charset="0"/>
                            </a:rPr>
                          </m:ctrlPr>
                        </m:sSupPr>
                        <m:e>
                          <m:r>
                            <a:rPr lang="en-US" sz="2700" i="1">
                              <a:latin typeface="Cambria Math" panose="02040503050406030204" pitchFamily="18" charset="0"/>
                              <a:ea typeface="Cambria Math" panose="02040503050406030204" pitchFamily="18" charset="0"/>
                            </a:rPr>
                            <m:t>10</m:t>
                          </m:r>
                        </m:e>
                        <m:sup>
                          <m:r>
                            <a:rPr lang="en-US" sz="2700" b="0" i="1" smtClean="0">
                              <a:latin typeface="Cambria Math" panose="02040503050406030204" pitchFamily="18" charset="0"/>
                              <a:ea typeface="Cambria Math" panose="02040503050406030204" pitchFamily="18" charset="0"/>
                            </a:rPr>
                            <m:t>3</m:t>
                          </m:r>
                        </m:sup>
                      </m:sSup>
                      <m:f>
                        <m:fPr>
                          <m:type m:val="lin"/>
                          <m:ctrlPr>
                            <a:rPr lang="en-US" sz="2700" i="1">
                              <a:latin typeface="Cambria Math" panose="02040503050406030204" pitchFamily="18" charset="0"/>
                              <a:ea typeface="Cambria Math" panose="02040503050406030204" pitchFamily="18" charset="0"/>
                            </a:rPr>
                          </m:ctrlPr>
                        </m:fPr>
                        <m:num>
                          <m:r>
                            <m:rPr>
                              <m:sty m:val="p"/>
                            </m:rPr>
                            <a:rPr lang="en-US" sz="2700" b="0" i="0" smtClean="0">
                              <a:latin typeface="Cambria Math" panose="02040503050406030204" pitchFamily="18" charset="0"/>
                              <a:ea typeface="Cambria Math" panose="02040503050406030204" pitchFamily="18" charset="0"/>
                            </a:rPr>
                            <m:t>k</m:t>
                          </m:r>
                          <m:r>
                            <m:rPr>
                              <m:sty m:val="p"/>
                            </m:rPr>
                            <a:rPr lang="en-US" sz="2700">
                              <a:latin typeface="Cambria Math" panose="02040503050406030204" pitchFamily="18" charset="0"/>
                              <a:ea typeface="Cambria Math" panose="02040503050406030204" pitchFamily="18" charset="0"/>
                            </a:rPr>
                            <m:t>J</m:t>
                          </m:r>
                        </m:num>
                        <m:den>
                          <m:r>
                            <m:rPr>
                              <m:sty m:val="p"/>
                            </m:rPr>
                            <a:rPr lang="en-US" sz="2700">
                              <a:latin typeface="Cambria Math" panose="02040503050406030204" pitchFamily="18" charset="0"/>
                              <a:ea typeface="Cambria Math" panose="02040503050406030204" pitchFamily="18" charset="0"/>
                            </a:rPr>
                            <m:t>mol</m:t>
                          </m:r>
                        </m:den>
                      </m:f>
                    </m:oMath>
                  </m:oMathPara>
                </a14:m>
                <a:endParaRPr lang="en-US" sz="27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5334000"/>
              </a:xfrm>
              <a:blipFill rotWithShape="0">
                <a:blip r:embed="rId2"/>
                <a:stretch>
                  <a:fillRect l="-1333" t="-1029"/>
                </a:stretch>
              </a:blipFill>
            </p:spPr>
            <p:txBody>
              <a:bodyPr/>
              <a:lstStyle/>
              <a:p>
                <a:r>
                  <a:rPr lang="en-US">
                    <a:noFill/>
                  </a:rPr>
                  <a:t> </a:t>
                </a:r>
              </a:p>
            </p:txBody>
          </p:sp>
        </mc:Fallback>
      </mc:AlternateContent>
    </p:spTree>
    <p:extLst>
      <p:ext uri="{BB962C8B-B14F-4D97-AF65-F5344CB8AC3E}">
        <p14:creationId xmlns:p14="http://schemas.microsoft.com/office/powerpoint/2010/main" val="18070708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257550" algn="l"/>
                <a:tab pos="4457700" algn="l"/>
              </a:tabLst>
            </a:pPr>
            <a:r>
              <a:rPr lang="en-US" b="1" kern="0" dirty="0">
                <a:solidFill>
                  <a:srgbClr val="FFF799"/>
                </a:solidFill>
              </a:rPr>
              <a:t>SAMPLE PROBLEM	 </a:t>
            </a:r>
            <a:r>
              <a:rPr lang="en-US" b="1" kern="0" dirty="0">
                <a:solidFill>
                  <a:schemeClr val="bg1"/>
                </a:solidFill>
              </a:rPr>
              <a:t>19.5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067800" cy="5486400"/>
              </a:xfrm>
            </p:spPr>
            <p:txBody>
              <a:bodyPr/>
              <a:lstStyle/>
              <a:p>
                <a:pPr>
                  <a:spcAft>
                    <a:spcPts val="1200"/>
                  </a:spcAft>
                </a:pPr>
                <a:r>
                  <a:rPr lang="en-US" dirty="0"/>
                  <a:t>Calculate the equilibrium constant for the following reaction at 25°C:</a:t>
                </a:r>
                <a:endParaRPr lang="en-US" dirty="0">
                  <a:latin typeface="Cambria Math" panose="02040503050406030204" pitchFamily="18" charset="0"/>
                </a:endParaRPr>
              </a:p>
              <a:p>
                <a:pPr marL="1263650" indent="-295275">
                  <a:spcAft>
                    <a:spcPts val="1500"/>
                  </a:spcAft>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S</m:t>
                      </m:r>
                      <m:r>
                        <m:rPr>
                          <m:sty m:val="p"/>
                        </m:rPr>
                        <a:rPr lang="en-US">
                          <a:latin typeface="Cambria Math" panose="02040503050406030204" pitchFamily="18" charset="0"/>
                        </a:rPr>
                        <m:t>n</m:t>
                      </m:r>
                      <m:d>
                        <m:dPr>
                          <m:ctrlPr>
                            <a:rPr lang="en-US" i="1">
                              <a:latin typeface="Cambria Math" panose="02040503050406030204" pitchFamily="18" charset="0"/>
                            </a:rPr>
                          </m:ctrlPr>
                        </m:dPr>
                        <m:e>
                          <m:r>
                            <a:rPr lang="en-US" i="1">
                              <a:latin typeface="Cambria Math" panose="02040503050406030204" pitchFamily="18" charset="0"/>
                            </a:rPr>
                            <m:t>𝑠</m:t>
                          </m:r>
                        </m:e>
                      </m:d>
                      <m:r>
                        <a:rPr lang="en-US">
                          <a:latin typeface="Cambria Math" panose="02040503050406030204" pitchFamily="18" charset="0"/>
                        </a:rPr>
                        <m:t>+</m:t>
                      </m:r>
                      <m:sSup>
                        <m:sSupPr>
                          <m:ctrlPr>
                            <a:rPr lang="en-US" i="1">
                              <a:latin typeface="Cambria Math" panose="02040503050406030204" pitchFamily="18" charset="0"/>
                            </a:rPr>
                          </m:ctrlPr>
                        </m:sSupPr>
                        <m:e>
                          <m:r>
                            <a:rPr lang="en-US" b="0" i="0" smtClean="0">
                              <a:latin typeface="Cambria Math" panose="02040503050406030204" pitchFamily="18" charset="0"/>
                            </a:rPr>
                            <m:t>2</m:t>
                          </m:r>
                          <m:r>
                            <m:rPr>
                              <m:sty m:val="p"/>
                            </m:rPr>
                            <a:rPr lang="en-US">
                              <a:latin typeface="Cambria Math" panose="02040503050406030204" pitchFamily="18" charset="0"/>
                            </a:rPr>
                            <m:t>Cu</m:t>
                          </m:r>
                        </m:e>
                        <m:sup>
                          <m:r>
                            <a:rPr lang="en-US">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r>
                            <m:rPr>
                              <m:sty m:val="p"/>
                            </m:rPr>
                            <a:rPr lang="en-US">
                              <a:latin typeface="Cambria Math" panose="02040503050406030204" pitchFamily="18" charset="0"/>
                              <a:ea typeface="Cambria Math" panose="02040503050406030204" pitchFamily="18" charset="0"/>
                            </a:rPr>
                            <m:t>n</m:t>
                          </m:r>
                        </m:e>
                        <m:sup>
                          <m:r>
                            <a:rPr lang="en-US">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Cu</m:t>
                          </m:r>
                        </m:e>
                        <m:sup>
                          <m:r>
                            <a:rPr lang="en-US" b="0" i="1" smtClean="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Aft>
                    <a:spcPts val="1200"/>
                  </a:spcAft>
                </a:pPr>
                <a:r>
                  <a:rPr lang="en-US" b="1" dirty="0">
                    <a:solidFill>
                      <a:srgbClr val="43638E"/>
                    </a:solidFill>
                    <a:latin typeface="Calibri" panose="020F0502020204030204" pitchFamily="34" charset="0"/>
                    <a:cs typeface="Calibri" panose="020F0502020204030204" pitchFamily="34" charset="0"/>
                  </a:rPr>
                  <a:t>Setup</a:t>
                </a:r>
              </a:p>
              <a:p>
                <a:pPr marL="174625" indent="336550" algn="ctr">
                  <a:spcBef>
                    <a:spcPts val="0"/>
                  </a:spcBef>
                  <a:spcAft>
                    <a:spcPts val="800"/>
                  </a:spcAft>
                  <a:tabLst>
                    <a:tab pos="3886200" algn="l"/>
                  </a:tabLst>
                </a:pPr>
                <a:r>
                  <a:rPr lang="en-US" i="1" dirty="0"/>
                  <a:t>Cathode (reduction):</a:t>
                </a:r>
                <a:r>
                  <a:rPr lang="en-US" dirty="0"/>
                  <a:t>	</a:t>
                </a:r>
                <a14:m>
                  <m:oMath xmlns:m="http://schemas.openxmlformats.org/officeDocument/2006/math">
                    <m:sSup>
                      <m:sSupPr>
                        <m:ctrlPr>
                          <a:rPr lang="en-US" i="1">
                            <a:latin typeface="Cambria Math" panose="02040503050406030204" pitchFamily="18" charset="0"/>
                          </a:rPr>
                        </m:ctrlPr>
                      </m:sSupPr>
                      <m:e>
                        <m:r>
                          <a:rPr lang="en-US">
                            <a:latin typeface="Cambria Math" panose="02040503050406030204" pitchFamily="18" charset="0"/>
                          </a:rPr>
                          <m:t>2</m:t>
                        </m:r>
                        <m:r>
                          <m:rPr>
                            <m:sty m:val="p"/>
                          </m:rPr>
                          <a:rPr lang="en-US">
                            <a:latin typeface="Cambria Math" panose="02040503050406030204" pitchFamily="18" charset="0"/>
                          </a:rPr>
                          <m:t>Cu</m:t>
                        </m:r>
                      </m:e>
                      <m:sup>
                        <m:r>
                          <a:rPr lang="en-US">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b="0" i="1"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2</m:t>
                        </m:r>
                        <m:r>
                          <m:rPr>
                            <m:sty m:val="p"/>
                          </m:rPr>
                          <a:rPr lang="en-US">
                            <a:latin typeface="Cambria Math" panose="02040503050406030204" pitchFamily="18" charset="0"/>
                          </a:rPr>
                          <m:t>Cu</m:t>
                        </m:r>
                      </m:e>
                      <m:sup>
                        <m:r>
                          <a:rPr lang="en-US">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oMath>
                </a14:m>
                <a:endParaRPr lang="en-US" i="1" dirty="0">
                  <a:solidFill>
                    <a:srgbClr val="4F74A7"/>
                  </a:solidFill>
                </a:endParaRPr>
              </a:p>
              <a:p>
                <a:pPr marL="223838" indent="407988">
                  <a:spcBef>
                    <a:spcPts val="0"/>
                  </a:spcBef>
                  <a:spcAft>
                    <a:spcPts val="1800"/>
                  </a:spcAft>
                  <a:tabLst>
                    <a:tab pos="577850" algn="l"/>
                  </a:tabLst>
                </a:pPr>
                <a:r>
                  <a:rPr lang="en-US" i="1" dirty="0"/>
                  <a:t>Anode(oxidation): 	</a:t>
                </a:r>
                <a14:m>
                  <m:oMath xmlns:m="http://schemas.openxmlformats.org/officeDocument/2006/math">
                    <m:r>
                      <m:rPr>
                        <m:sty m:val="p"/>
                      </m:rPr>
                      <a:rPr lang="en-US">
                        <a:latin typeface="Cambria Math" panose="02040503050406030204" pitchFamily="18" charset="0"/>
                      </a:rPr>
                      <m:t>Sn</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Sn</m:t>
                        </m:r>
                      </m:e>
                      <m:sup>
                        <m:r>
                          <a:rPr lang="en-US">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oMath>
                </a14:m>
                <a:endParaRPr lang="en-US" dirty="0"/>
              </a:p>
              <a:p>
                <a:pPr algn="ctr">
                  <a:spcBef>
                    <a:spcPts val="0"/>
                  </a:spcBef>
                </a:pP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smtClean="0">
                                <a:latin typeface="Cambria Math" panose="02040503050406030204" pitchFamily="18" charset="0"/>
                              </a:rPr>
                            </m:ctrlPr>
                          </m:fPr>
                          <m:num>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Cu</m:t>
                                </m:r>
                              </m:e>
                              <m:sup>
                                <m:r>
                                  <a:rPr lang="en-US" b="0" i="1" smtClean="0">
                                    <a:latin typeface="Cambria Math" panose="02040503050406030204" pitchFamily="18" charset="0"/>
                                  </a:rPr>
                                  <m:t>2</m:t>
                                </m:r>
                                <m:r>
                                  <a:rPr lang="en-US" b="0" i="1" smtClean="0">
                                    <a:latin typeface="Cambria Math" panose="02040503050406030204" pitchFamily="18" charset="0"/>
                                    <a:ea typeface="Cambria Math" panose="02040503050406030204" pitchFamily="18" charset="0"/>
                                  </a:rPr>
                                  <m:t>+</m:t>
                                </m:r>
                              </m:sup>
                            </m:sSup>
                          </m:num>
                          <m:den>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Cu</m:t>
                                </m:r>
                              </m:e>
                              <m:sup>
                                <m:r>
                                  <a:rPr lang="en-US" i="1" smtClean="0">
                                    <a:latin typeface="Cambria Math" panose="02040503050406030204" pitchFamily="18" charset="0"/>
                                    <a:ea typeface="Cambria Math" panose="02040503050406030204" pitchFamily="18" charset="0"/>
                                  </a:rPr>
                                  <m:t>+</m:t>
                                </m:r>
                              </m:sup>
                            </m:sSup>
                          </m:den>
                        </m:f>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0.15</m:t>
                    </m:r>
                    <m:r>
                      <a:rPr lang="en-US" i="1">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V</m:t>
                    </m:r>
                  </m:oMath>
                </a14:m>
                <a:r>
                  <a:rPr lang="en-US" dirty="0"/>
                  <a:t> and </a:t>
                </a:r>
                <a14:m>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Sn</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b="0" i="0" smtClean="0">
                                <a:latin typeface="Cambria Math" panose="02040503050406030204" pitchFamily="18" charset="0"/>
                                <a:ea typeface="Cambria Math" panose="02040503050406030204" pitchFamily="18" charset="0"/>
                              </a:rPr>
                              <m:t>Sn</m:t>
                            </m:r>
                          </m:den>
                        </m:f>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ea typeface="Cambria Math" panose="02040503050406030204" pitchFamily="18" charset="0"/>
                      </a:rPr>
                      <m:t>=−0.14 </m:t>
                    </m:r>
                    <m:r>
                      <m:rPr>
                        <m:sty m:val="p"/>
                      </m:rPr>
                      <a:rPr lang="en-US" i="0">
                        <a:latin typeface="Cambria Math" panose="02040503050406030204" pitchFamily="18" charset="0"/>
                        <a:ea typeface="Cambria Math" panose="02040503050406030204" pitchFamily="18" charset="0"/>
                      </a:rPr>
                      <m:t>V</m:t>
                    </m:r>
                  </m:oMath>
                </a14:m>
                <a:r>
                  <a:rPr lang="en-US"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067800" cy="5486400"/>
              </a:xfrm>
              <a:blipFill rotWithShape="0">
                <a:blip r:embed="rId2"/>
                <a:stretch>
                  <a:fillRect l="-1344" t="-1000"/>
                </a:stretch>
              </a:blipFill>
            </p:spPr>
            <p:txBody>
              <a:bodyPr/>
              <a:lstStyle/>
              <a:p>
                <a:r>
                  <a:rPr lang="en-US">
                    <a:noFill/>
                  </a:rPr>
                  <a:t> </a:t>
                </a:r>
              </a:p>
            </p:txBody>
          </p:sp>
        </mc:Fallback>
      </mc:AlternateContent>
    </p:spTree>
    <p:extLst>
      <p:ext uri="{BB962C8B-B14F-4D97-AF65-F5344CB8AC3E}">
        <p14:creationId xmlns:p14="http://schemas.microsoft.com/office/powerpoint/2010/main" val="38688824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19.5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067800" cy="5029200"/>
              </a:xfrm>
            </p:spPr>
            <p:txBody>
              <a:bodyPr/>
              <a:lstStyle/>
              <a:p>
                <a:pPr>
                  <a:spcBef>
                    <a:spcPts val="0"/>
                  </a:spcBef>
                </a:pPr>
                <a:r>
                  <a:rPr lang="en-US" b="1" dirty="0">
                    <a:solidFill>
                      <a:srgbClr val="43638E"/>
                    </a:solidFill>
                  </a:rPr>
                  <a:t>Solution</a:t>
                </a:r>
              </a:p>
              <a:p>
                <a:pPr marL="2398713">
                  <a:spcBef>
                    <a:spcPts val="0"/>
                  </a:spcBef>
                  <a:spcAft>
                    <a:spcPts val="700"/>
                  </a:spcAft>
                </a:pPr>
                <a14:m>
                  <m:oMathPara xmlns:m="http://schemas.openxmlformats.org/officeDocument/2006/math">
                    <m:oMathParaPr>
                      <m:jc m:val="left"/>
                    </m:oMathParaPr>
                    <m:oMath xmlns:m="http://schemas.openxmlformats.org/officeDocument/2006/math">
                      <m:sSubSup>
                        <m:sSubSupPr>
                          <m:ctrlPr>
                            <a:rPr lang="en-US" i="1" smtClean="0">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i="1" dirty="0">
                  <a:latin typeface="Cambria Math" panose="02040503050406030204" pitchFamily="18" charset="0"/>
                  <a:ea typeface="Cambria Math" panose="02040503050406030204" pitchFamily="18" charset="0"/>
                </a:endParaRPr>
              </a:p>
              <a:p>
                <a:pPr marL="3140075" indent="-2346325">
                  <a:spcBef>
                    <a:spcPts val="0"/>
                  </a:spcBef>
                  <a:spcAft>
                    <a:spcPts val="700"/>
                  </a:spcAft>
                </a:pPr>
                <a14:m>
                  <m:oMathPara xmlns:m="http://schemas.openxmlformats.org/officeDocument/2006/math">
                    <m:oMathParaPr>
                      <m:jc m:val="left"/>
                    </m:oMathParaPr>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nor/>
                            </m:rPr>
                            <a:rPr lang="en-US" dirty="0"/>
                            <m:t> </m:t>
                          </m:r>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Cu</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sSup>
                                <m:sSupPr>
                                  <m:ctrlPr>
                                    <a:rPr lang="en-US" i="1">
                                      <a:latin typeface="Cambria Math" panose="02040503050406030204" pitchFamily="18" charset="0"/>
                                    </a:rPr>
                                  </m:ctrlPr>
                                </m:sSupPr>
                                <m:e>
                                  <m:r>
                                    <m:rPr>
                                      <m:sty m:val="p"/>
                                    </m:rPr>
                                    <a:rPr lang="en-US">
                                      <a:latin typeface="Cambria Math" panose="02040503050406030204" pitchFamily="18" charset="0"/>
                                    </a:rPr>
                                    <m:t>Cu</m:t>
                                  </m:r>
                                </m:e>
                                <m:sup>
                                  <m:r>
                                    <a:rPr lang="en-US" i="1">
                                      <a:latin typeface="Cambria Math" panose="02040503050406030204" pitchFamily="18" charset="0"/>
                                      <a:ea typeface="Cambria Math" panose="02040503050406030204" pitchFamily="18" charset="0"/>
                                    </a:rPr>
                                    <m:t>+</m:t>
                                  </m:r>
                                </m:sup>
                              </m:sSup>
                            </m:den>
                          </m:f>
                        </m:sub>
                        <m:sup>
                          <m:r>
                            <a:rPr lang="en-US" i="1">
                              <a:latin typeface="Cambria Math" panose="02040503050406030204" pitchFamily="18" charset="0"/>
                              <a:ea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a:latin typeface="Cambria Math" panose="02040503050406030204" pitchFamily="18" charset="0"/>
                                    </a:rPr>
                                    <m:t>Sn</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a:latin typeface="Cambria Math" panose="02040503050406030204" pitchFamily="18" charset="0"/>
                                  <a:ea typeface="Cambria Math" panose="02040503050406030204" pitchFamily="18" charset="0"/>
                                </a:rPr>
                                <m:t>Sn</m:t>
                              </m:r>
                            </m:den>
                          </m:f>
                        </m:sub>
                        <m:sup>
                          <m:r>
                            <a:rPr lang="en-US" i="1">
                              <a:latin typeface="Cambria Math" panose="02040503050406030204" pitchFamily="18" charset="0"/>
                              <a:ea typeface="Cambria Math" panose="02040503050406030204" pitchFamily="18" charset="0"/>
                            </a:rPr>
                            <m:t>°</m:t>
                          </m:r>
                        </m:sup>
                      </m:sSubSup>
                    </m:oMath>
                  </m:oMathPara>
                </a14:m>
                <a:endParaRPr lang="en-US" dirty="0">
                  <a:ea typeface="Cambria Math" panose="02040503050406030204" pitchFamily="18" charset="0"/>
                </a:endParaRPr>
              </a:p>
              <a:p>
                <a:pPr marL="3146425" indent="58738">
                  <a:spcBef>
                    <a:spcPts val="0"/>
                  </a:spcBef>
                  <a:spcAft>
                    <a:spcPts val="700"/>
                  </a:spcAft>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m:t>
                      </m:r>
                      <m:r>
                        <a:rPr lang="en-US" b="0" i="0" smtClean="0">
                          <a:latin typeface="Cambria Math" panose="02040503050406030204" pitchFamily="18" charset="0"/>
                        </a:rPr>
                        <m:t>0.15 </m:t>
                      </m:r>
                      <m:r>
                        <m:rPr>
                          <m:sty m:val="p"/>
                        </m:rPr>
                        <a:rPr lang="en-US">
                          <a:latin typeface="Cambria Math" panose="02040503050406030204" pitchFamily="18" charset="0"/>
                        </a:rPr>
                        <m:t>V</m:t>
                      </m:r>
                      <m:r>
                        <a:rPr lang="en-US">
                          <a:latin typeface="Cambria Math" panose="02040503050406030204" pitchFamily="18" charset="0"/>
                        </a:rPr>
                        <m:t>−</m:t>
                      </m:r>
                      <m:d>
                        <m:dPr>
                          <m:ctrlPr>
                            <a:rPr lang="en-US" i="1" smtClean="0">
                              <a:latin typeface="Cambria Math" panose="02040503050406030204" pitchFamily="18" charset="0"/>
                            </a:rPr>
                          </m:ctrlPr>
                        </m:dPr>
                        <m:e>
                          <m:r>
                            <a:rPr lang="en-US" b="0" i="1" smtClean="0">
                              <a:latin typeface="Cambria Math" panose="02040503050406030204" pitchFamily="18" charset="0"/>
                            </a:rPr>
                            <m:t>−0.14</m:t>
                          </m:r>
                          <m:r>
                            <a:rPr lang="en-US" b="0" i="0" smtClean="0">
                              <a:latin typeface="Cambria Math" panose="02040503050406030204" pitchFamily="18" charset="0"/>
                            </a:rPr>
                            <m:t> </m:t>
                          </m:r>
                          <m:r>
                            <m:rPr>
                              <m:sty m:val="p"/>
                            </m:rPr>
                            <a:rPr lang="en-US" b="0" i="0" smtClean="0">
                              <a:latin typeface="Cambria Math" panose="02040503050406030204" pitchFamily="18" charset="0"/>
                            </a:rPr>
                            <m:t>V</m:t>
                          </m:r>
                        </m:e>
                      </m:d>
                    </m:oMath>
                  </m:oMathPara>
                </a14:m>
                <a:endParaRPr lang="en-US" b="0" i="1" dirty="0">
                  <a:latin typeface="Cambria Math" panose="02040503050406030204" pitchFamily="18" charset="0"/>
                </a:endParaRPr>
              </a:p>
              <a:p>
                <a:pPr marL="3140075" indent="-52388">
                  <a:spcBef>
                    <a:spcPts val="0"/>
                  </a:spcBef>
                  <a:spcAft>
                    <a:spcPts val="36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0.</m:t>
                      </m:r>
                      <m:r>
                        <a:rPr lang="en-US" b="0" i="0" smtClean="0">
                          <a:latin typeface="Cambria Math" panose="02040503050406030204" pitchFamily="18" charset="0"/>
                        </a:rPr>
                        <m:t>29 </m:t>
                      </m:r>
                      <m:r>
                        <m:rPr>
                          <m:sty m:val="p"/>
                        </m:rPr>
                        <a:rPr lang="en-US" smtClean="0">
                          <a:latin typeface="Cambria Math" panose="02040503050406030204" pitchFamily="18" charset="0"/>
                        </a:rPr>
                        <m:t>V</m:t>
                      </m:r>
                    </m:oMath>
                  </m:oMathPara>
                </a14:m>
                <a:endParaRPr lang="en-US" dirty="0">
                  <a:latin typeface="Cambria Math" panose="02040503050406030204" pitchFamily="18" charset="0"/>
                </a:endParaRPr>
              </a:p>
              <a:p>
                <a:pPr marL="2917825">
                  <a:spcBef>
                    <a:spcPts val="0"/>
                  </a:spcBef>
                  <a:spcAft>
                    <a:spcPts val="7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𝐾</m:t>
                      </m:r>
                      <m:r>
                        <a:rPr lang="en-US" i="1">
                          <a:latin typeface="Cambria Math" panose="02040503050406030204" pitchFamily="18" charset="0"/>
                        </a:rPr>
                        <m:t>=</m:t>
                      </m:r>
                      <m:sSup>
                        <m:sSupPr>
                          <m:ctrlPr>
                            <a:rPr lang="en-US" i="1" smtClean="0">
                              <a:latin typeface="Cambria Math" panose="02040503050406030204" pitchFamily="18" charset="0"/>
                            </a:rPr>
                          </m:ctrlPr>
                        </m:sSupPr>
                        <m:e>
                          <m:r>
                            <a:rPr lang="en-US" b="0" i="1" smtClean="0">
                              <a:latin typeface="Cambria Math" panose="02040503050406030204" pitchFamily="18" charset="0"/>
                            </a:rPr>
                            <m:t>10</m:t>
                          </m:r>
                        </m:e>
                        <m:sup>
                          <m:f>
                            <m:fPr>
                              <m:type m:val="lin"/>
                              <m:ctrlPr>
                                <a:rPr lang="en-US" i="1" smtClean="0">
                                  <a:latin typeface="Cambria Math" panose="02040503050406030204" pitchFamily="18" charset="0"/>
                                </a:rPr>
                              </m:ctrlPr>
                            </m:fPr>
                            <m:num>
                              <m:r>
                                <a:rPr lang="en-US" b="0" i="1" smtClean="0">
                                  <a:latin typeface="Cambria Math" panose="02040503050406030204" pitchFamily="18" charset="0"/>
                                </a:rPr>
                                <m:t>𝑛𝐸</m:t>
                              </m:r>
                              <m:r>
                                <a:rPr lang="en-US" b="0" i="1" smtClean="0">
                                  <a:latin typeface="Cambria Math" panose="02040503050406030204" pitchFamily="18" charset="0"/>
                                  <a:ea typeface="Cambria Math" panose="02040503050406030204" pitchFamily="18" charset="0"/>
                                </a:rPr>
                                <m:t>°</m:t>
                              </m:r>
                            </m:num>
                            <m:den>
                              <m:r>
                                <a:rPr lang="en-US" b="0" i="1" smtClean="0">
                                  <a:latin typeface="Cambria Math" panose="02040503050406030204" pitchFamily="18" charset="0"/>
                                </a:rPr>
                                <m:t>0.0592</m:t>
                              </m:r>
                              <m:r>
                                <a:rPr lang="en-US" b="0" i="0" smtClean="0">
                                  <a:latin typeface="Cambria Math" panose="02040503050406030204" pitchFamily="18" charset="0"/>
                                </a:rPr>
                                <m:t> </m:t>
                              </m:r>
                              <m:r>
                                <m:rPr>
                                  <m:sty m:val="p"/>
                                </m:rPr>
                                <a:rPr lang="en-US" b="0" i="0" smtClean="0">
                                  <a:latin typeface="Cambria Math" panose="02040503050406030204" pitchFamily="18" charset="0"/>
                                </a:rPr>
                                <m:t>V</m:t>
                              </m:r>
                            </m:den>
                          </m:f>
                        </m:sup>
                      </m:sSup>
                    </m:oMath>
                  </m:oMathPara>
                </a14:m>
                <a:endParaRPr lang="en-US" b="0" i="1" dirty="0">
                  <a:latin typeface="Cambria Math" panose="02040503050406030204" pitchFamily="18" charset="0"/>
                </a:endParaRPr>
              </a:p>
              <a:p>
                <a:pPr marL="3254375" indent="-114300">
                  <a:spcBef>
                    <a:spcPts val="0"/>
                  </a:spcBef>
                  <a:spcAft>
                    <a:spcPts val="700"/>
                  </a:spcAft>
                </a:pPr>
                <a14:m>
                  <m:oMathPara xmlns:m="http://schemas.openxmlformats.org/officeDocument/2006/math">
                    <m:oMathParaPr>
                      <m:jc m:val="left"/>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m:t>
                          </m:r>
                          <m:r>
                            <a:rPr lang="en-US" i="1">
                              <a:latin typeface="Cambria Math" panose="02040503050406030204" pitchFamily="18" charset="0"/>
                            </a:rPr>
                            <m:t>10</m:t>
                          </m:r>
                        </m:e>
                        <m:sup>
                          <m:f>
                            <m:fPr>
                              <m:type m:val="lin"/>
                              <m:ctrlPr>
                                <a:rPr lang="en-US" i="1">
                                  <a:latin typeface="Cambria Math" panose="02040503050406030204" pitchFamily="18" charset="0"/>
                                </a:rPr>
                              </m:ctrlPr>
                            </m:fPr>
                            <m:num>
                              <m:d>
                                <m:dPr>
                                  <m:ctrlPr>
                                    <a:rPr lang="en-US" i="1" smtClean="0">
                                      <a:latin typeface="Cambria Math" panose="02040503050406030204" pitchFamily="18" charset="0"/>
                                    </a:rPr>
                                  </m:ctrlPr>
                                </m:dPr>
                                <m:e>
                                  <m:r>
                                    <a:rPr lang="en-US" b="0" i="1" smtClean="0">
                                      <a:latin typeface="Cambria Math" panose="02040503050406030204" pitchFamily="18" charset="0"/>
                                    </a:rPr>
                                    <m:t>2</m:t>
                                  </m:r>
                                </m:e>
                              </m:d>
                              <m:d>
                                <m:dPr>
                                  <m:ctrlPr>
                                    <a:rPr lang="en-US" i="1" smtClean="0">
                                      <a:latin typeface="Cambria Math" panose="02040503050406030204" pitchFamily="18" charset="0"/>
                                    </a:rPr>
                                  </m:ctrlPr>
                                </m:dPr>
                                <m:e>
                                  <m:r>
                                    <a:rPr lang="en-US" b="0" i="1" smtClean="0">
                                      <a:latin typeface="Cambria Math" panose="02040503050406030204" pitchFamily="18" charset="0"/>
                                    </a:rPr>
                                    <m:t>0.29</m:t>
                                  </m:r>
                                  <m:r>
                                    <a:rPr lang="en-US" b="0" i="0" smtClean="0">
                                      <a:latin typeface="Cambria Math" panose="02040503050406030204" pitchFamily="18" charset="0"/>
                                    </a:rPr>
                                    <m:t> </m:t>
                                  </m:r>
                                  <m:r>
                                    <m:rPr>
                                      <m:sty m:val="p"/>
                                    </m:rPr>
                                    <a:rPr lang="en-US" b="0" i="0" smtClean="0">
                                      <a:latin typeface="Cambria Math" panose="02040503050406030204" pitchFamily="18" charset="0"/>
                                    </a:rPr>
                                    <m:t>V</m:t>
                                  </m:r>
                                </m:e>
                              </m:d>
                            </m:num>
                            <m:den>
                              <m:r>
                                <a:rPr lang="en-US" i="1">
                                  <a:latin typeface="Cambria Math" panose="02040503050406030204" pitchFamily="18" charset="0"/>
                                </a:rPr>
                                <m:t>0.0592</m:t>
                              </m:r>
                              <m:r>
                                <a:rPr lang="en-US" b="0" i="1" smtClean="0">
                                  <a:latin typeface="Cambria Math" panose="02040503050406030204" pitchFamily="18" charset="0"/>
                                </a:rPr>
                                <m:t> </m:t>
                              </m:r>
                              <m:r>
                                <m:rPr>
                                  <m:sty m:val="p"/>
                                </m:rPr>
                                <a:rPr lang="en-US">
                                  <a:latin typeface="Cambria Math" panose="02040503050406030204" pitchFamily="18" charset="0"/>
                                </a:rPr>
                                <m:t>V</m:t>
                              </m:r>
                            </m:den>
                          </m:f>
                        </m:sup>
                      </m:sSup>
                    </m:oMath>
                  </m:oMathPara>
                </a14:m>
                <a:endParaRPr lang="en-US" i="1" dirty="0">
                  <a:latin typeface="Cambria Math" panose="02040503050406030204" pitchFamily="18" charset="0"/>
                </a:endParaRPr>
              </a:p>
              <a:p>
                <a:pPr marL="3254375" indent="66675">
                  <a:spcBef>
                    <a:spcPts val="0"/>
                  </a:spcBef>
                  <a:spcAft>
                    <a:spcPts val="7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9</m:t>
                          </m:r>
                        </m:sup>
                      </m:sSup>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067800" cy="5029200"/>
              </a:xfrm>
              <a:blipFill rotWithShape="0">
                <a:blip r:embed="rId2"/>
                <a:stretch>
                  <a:fillRect l="-1344" t="-1091"/>
                </a:stretch>
              </a:blipFill>
            </p:spPr>
            <p:txBody>
              <a:bodyPr/>
              <a:lstStyle/>
              <a:p>
                <a:r>
                  <a:rPr lang="en-US">
                    <a:noFill/>
                  </a:rPr>
                  <a:t> </a:t>
                </a:r>
              </a:p>
            </p:txBody>
          </p:sp>
        </mc:Fallback>
      </mc:AlternateContent>
    </p:spTree>
    <p:extLst>
      <p:ext uri="{BB962C8B-B14F-4D97-AF65-F5344CB8AC3E}">
        <p14:creationId xmlns:p14="http://schemas.microsoft.com/office/powerpoint/2010/main" val="20262912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a:xfrm>
            <a:off x="228600" y="0"/>
            <a:ext cx="8915400" cy="914400"/>
          </a:xfrm>
          <a:prstGeom prst="rect">
            <a:avLst/>
          </a:prstGeom>
        </p:spPr>
        <p:txBody>
          <a:bodyPr/>
          <a:lstStyle/>
          <a:p>
            <a:pPr marL="1257300" indent="-1257300"/>
            <a:r>
              <a:rPr lang="en-US" dirty="0">
                <a:solidFill>
                  <a:schemeClr val="bg1"/>
                </a:solidFill>
                <a:latin typeface="Calibri"/>
              </a:rPr>
              <a:t>19.5</a:t>
            </a:r>
            <a:r>
              <a:rPr lang="en-US" dirty="0">
                <a:latin typeface="Calibri"/>
              </a:rPr>
              <a:t>	Spontaneity of Redox Reactions Under Conditions Other Than Standard State</a:t>
            </a:r>
            <a:endParaRPr lang="en-US" dirty="0"/>
          </a:p>
        </p:txBody>
      </p:sp>
      <p:sp>
        <p:nvSpPr>
          <p:cNvPr id="35" name="Text Placeholder 34"/>
          <p:cNvSpPr>
            <a:spLocks noGrp="1"/>
          </p:cNvSpPr>
          <p:nvPr>
            <p:ph type="body" sz="quarter" idx="22"/>
          </p:nvPr>
        </p:nvSpPr>
        <p:spPr>
          <a:xfrm>
            <a:off x="3962400" y="1219200"/>
            <a:ext cx="1219200" cy="457200"/>
          </a:xfrm>
        </p:spPr>
        <p:txBody>
          <a:bodyPr/>
          <a:lstStyle/>
          <a:p>
            <a:pPr algn="l"/>
            <a:r>
              <a:rPr lang="en-US" b="1" dirty="0"/>
              <a:t>Topics</a:t>
            </a:r>
          </a:p>
        </p:txBody>
      </p:sp>
      <p:sp>
        <p:nvSpPr>
          <p:cNvPr id="36" name="Content Placeholder 35"/>
          <p:cNvSpPr>
            <a:spLocks noGrp="1"/>
          </p:cNvSpPr>
          <p:nvPr>
            <p:ph sz="quarter" idx="23"/>
          </p:nvPr>
        </p:nvSpPr>
        <p:spPr>
          <a:xfrm>
            <a:off x="1558179" y="1847519"/>
            <a:ext cx="6019800" cy="1235550"/>
          </a:xfrm>
        </p:spPr>
        <p:txBody>
          <a:bodyPr/>
          <a:lstStyle/>
          <a:p>
            <a:r>
              <a:rPr lang="en-US" dirty="0"/>
              <a:t>The Nernst Equation</a:t>
            </a:r>
          </a:p>
          <a:p>
            <a:pPr>
              <a:spcBef>
                <a:spcPts val="0"/>
              </a:spcBef>
            </a:pPr>
            <a:r>
              <a:rPr lang="en-US" dirty="0"/>
              <a:t>Concentration Cells</a:t>
            </a:r>
          </a:p>
        </p:txBody>
      </p:sp>
    </p:spTree>
    <p:extLst>
      <p:ext uri="{BB962C8B-B14F-4D97-AF65-F5344CB8AC3E}">
        <p14:creationId xmlns:p14="http://schemas.microsoft.com/office/powerpoint/2010/main" val="744305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1"/>
            <a:ext cx="8663610" cy="1066799"/>
          </a:xfrm>
        </p:spPr>
        <p:txBody>
          <a:bodyPr/>
          <a:lstStyle/>
          <a:p>
            <a:pPr marL="1257300" indent="-1257300"/>
            <a:r>
              <a:rPr lang="en-US" dirty="0">
                <a:solidFill>
                  <a:schemeClr val="bg1"/>
                </a:solidFill>
              </a:rPr>
              <a:t>19.5</a:t>
            </a:r>
            <a:r>
              <a:rPr lang="en-US" dirty="0"/>
              <a:t>	</a:t>
            </a:r>
            <a:r>
              <a:rPr lang="en-US" dirty="0">
                <a:latin typeface="Calibri"/>
              </a:rPr>
              <a:t>Spontaneity of Redox Reactions Under Conditions Other Than Standard State-</a:t>
            </a:r>
            <a:r>
              <a:rPr lang="en-US" dirty="0"/>
              <a:t>1	</a:t>
            </a:r>
          </a:p>
        </p:txBody>
      </p:sp>
      <p:sp>
        <p:nvSpPr>
          <p:cNvPr id="22" name="Text Placeholder 21"/>
          <p:cNvSpPr>
            <a:spLocks noGrp="1"/>
          </p:cNvSpPr>
          <p:nvPr>
            <p:ph type="body" sz="quarter" idx="22"/>
          </p:nvPr>
        </p:nvSpPr>
        <p:spPr>
          <a:xfrm>
            <a:off x="0" y="1092909"/>
            <a:ext cx="9120809" cy="557381"/>
          </a:xfrm>
        </p:spPr>
        <p:txBody>
          <a:bodyPr/>
          <a:lstStyle/>
          <a:p>
            <a:r>
              <a:rPr lang="en-US" dirty="0"/>
              <a:t>The Nernst Equation</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36442" y="1676400"/>
                <a:ext cx="9107558" cy="4495800"/>
              </a:xfrm>
            </p:spPr>
            <p:txBody>
              <a:bodyPr/>
              <a:lstStyle/>
              <a:p>
                <a:pPr indent="349250" algn="ctr">
                  <a:spcBef>
                    <a:spcPts val="0"/>
                  </a:spcBef>
                  <a:spcAft>
                    <a:spcPts val="2700"/>
                  </a:spcAft>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rPr>
                        <m:t>𝑎</m:t>
                      </m:r>
                      <m:r>
                        <m:rPr>
                          <m:sty m:val="p"/>
                        </m:rPr>
                        <a:rPr lang="en-US" b="0" i="0" smtClean="0">
                          <a:latin typeface="Cambria Math" panose="02040503050406030204" pitchFamily="18" charset="0"/>
                        </a:rPr>
                        <m:t>A</m:t>
                      </m:r>
                      <m:r>
                        <a:rPr lang="en-US" b="0" i="1" smtClean="0">
                          <a:latin typeface="Cambria Math" panose="02040503050406030204" pitchFamily="18" charset="0"/>
                        </a:rPr>
                        <m:t>+</m:t>
                      </m:r>
                      <m:r>
                        <a:rPr lang="en-US" b="0" i="1" smtClean="0">
                          <a:latin typeface="Cambria Math" panose="02040503050406030204" pitchFamily="18" charset="0"/>
                        </a:rPr>
                        <m:t>𝑏</m:t>
                      </m:r>
                      <m:r>
                        <m:rPr>
                          <m:sty m:val="p"/>
                        </m:rPr>
                        <a:rPr lang="en-US" b="0" i="0" smtClean="0">
                          <a:latin typeface="Cambria Math" panose="02040503050406030204" pitchFamily="18" charset="0"/>
                        </a:rPr>
                        <m:t>B</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r>
                        <m:rPr>
                          <m:sty m:val="p"/>
                        </m:rPr>
                        <a:rPr lang="en-US" b="0" i="0" smtClean="0">
                          <a:latin typeface="Cambria Math" panose="02040503050406030204" pitchFamily="18" charset="0"/>
                          <a:ea typeface="Cambria Math" panose="02040503050406030204" pitchFamily="18" charset="0"/>
                        </a:rPr>
                        <m:t>C</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m:t>
                      </m:r>
                      <m:r>
                        <m:rPr>
                          <m:sty m:val="p"/>
                        </m:rPr>
                        <a:rPr lang="en-US" b="0" i="0" smtClean="0">
                          <a:latin typeface="Cambria Math" panose="02040503050406030204" pitchFamily="18" charset="0"/>
                          <a:ea typeface="Cambria Math" panose="02040503050406030204" pitchFamily="18" charset="0"/>
                        </a:rPr>
                        <m:t>D</m:t>
                      </m:r>
                    </m:oMath>
                  </m:oMathPara>
                </a14:m>
                <a:endParaRPr lang="en-US" dirty="0"/>
              </a:p>
              <a:p>
                <a:pPr algn="ctr">
                  <a:spcBef>
                    <a:spcPts val="0"/>
                  </a:spcBef>
                  <a:spcAft>
                    <a:spcPts val="2700"/>
                  </a:spcAft>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𝐺</m:t>
                          </m:r>
                        </m:e>
                        <m:sup>
                          <m:r>
                            <a:rPr lang="en-US" i="1">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𝑅𝑇</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nor/>
                        </m:rPr>
                        <a:rPr lang="en-US" b="0" i="0" smtClean="0">
                          <a:latin typeface="Cambria Math" panose="02040503050406030204" pitchFamily="18" charset="0"/>
                          <a:ea typeface="Cambria Math" panose="02040503050406030204" pitchFamily="18" charset="0"/>
                        </a:rPr>
                        <m:t>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𝑄</m:t>
                      </m:r>
                    </m:oMath>
                  </m:oMathPara>
                </a14:m>
                <a:endParaRPr lang="en-US" dirty="0"/>
              </a:p>
              <a:p>
                <a:pPr algn="ctr">
                  <a:spcBef>
                    <a:spcPts val="0"/>
                  </a:spcBef>
                  <a:spcAft>
                    <a:spcPts val="2700"/>
                  </a:spcAft>
                </a:pP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𝑛𝐹𝐸</m:t>
                    </m:r>
                  </m:oMath>
                </a14:m>
                <a:r>
                  <a:rPr lang="en-US" dirty="0"/>
                  <a:t> and </a:t>
                </a:r>
                <a14:m>
                  <m:oMath xmlns:m="http://schemas.openxmlformats.org/officeDocument/2006/math">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𝐺</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𝑛𝐹𝐸</m:t>
                        </m:r>
                      </m:e>
                      <m:sup>
                        <m:r>
                          <a:rPr lang="en-US" i="1">
                            <a:latin typeface="Cambria Math" panose="02040503050406030204" pitchFamily="18" charset="0"/>
                            <a:ea typeface="Cambria Math" panose="02040503050406030204" pitchFamily="18" charset="0"/>
                          </a:rPr>
                          <m:t>°</m:t>
                        </m:r>
                      </m:sup>
                    </m:sSup>
                  </m:oMath>
                </a14:m>
                <a:endParaRPr lang="en-US" dirty="0"/>
              </a:p>
              <a:p>
                <a:pPr algn="ctr">
                  <a:spcBef>
                    <a:spcPts val="0"/>
                  </a:spcBef>
                  <a:spcAft>
                    <a:spcPts val="2300"/>
                  </a:spcAft>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𝑛𝐹𝐸</m:t>
                      </m:r>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𝑛𝐹𝐸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𝑅𝑇</m:t>
                      </m:r>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nor/>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𝑄</m:t>
                      </m:r>
                    </m:oMath>
                  </m:oMathPara>
                </a14:m>
                <a:endParaRPr lang="en-US" dirty="0">
                  <a:ea typeface="Cambria Math" panose="02040503050406030204" pitchFamily="18" charset="0"/>
                </a:endParaRPr>
              </a:p>
              <a:p>
                <a:pPr algn="ctr">
                  <a:spcBef>
                    <a:spcPts val="0"/>
                  </a:spcBef>
                  <a:spcAft>
                    <a:spcPts val="2800"/>
                  </a:spcAft>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𝐸</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𝑅𝑇</m:t>
                          </m:r>
                        </m:num>
                        <m:den>
                          <m:r>
                            <a:rPr lang="en-US" b="0" i="1" smtClean="0">
                              <a:latin typeface="Cambria Math" panose="02040503050406030204" pitchFamily="18" charset="0"/>
                              <a:ea typeface="Cambria Math" panose="02040503050406030204" pitchFamily="18" charset="0"/>
                            </a:rPr>
                            <m:t>𝑛𝐹</m:t>
                          </m:r>
                        </m:den>
                      </m:f>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nor/>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 </m:t>
                      </m:r>
                      <m:r>
                        <a:rPr lang="en-US" i="1" smtClean="0">
                          <a:latin typeface="Cambria Math" panose="02040503050406030204" pitchFamily="18" charset="0"/>
                          <a:ea typeface="Cambria Math" panose="02040503050406030204" pitchFamily="18" charset="0"/>
                        </a:rPr>
                        <m:t>𝑄</m:t>
                      </m:r>
                    </m:oMath>
                  </m:oMathPara>
                </a14:m>
                <a:endParaRPr lang="en-US" dirty="0">
                  <a:ea typeface="Cambria Math" panose="02040503050406030204" pitchFamily="18" charset="0"/>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36442" y="1676400"/>
                <a:ext cx="9107558" cy="44958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07863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599" y="-1"/>
            <a:ext cx="8663610" cy="1011383"/>
          </a:xfrm>
        </p:spPr>
        <p:txBody>
          <a:bodyPr/>
          <a:lstStyle/>
          <a:p>
            <a:pPr marL="1257300" indent="-1257300"/>
            <a:r>
              <a:rPr lang="en-US" dirty="0">
                <a:solidFill>
                  <a:schemeClr val="bg1"/>
                </a:solidFill>
              </a:rPr>
              <a:t>19.5	</a:t>
            </a:r>
            <a:r>
              <a:rPr lang="en-US" dirty="0">
                <a:latin typeface="Calibri"/>
              </a:rPr>
              <a:t>Spontaneity of Redox Reactions Under Conditions Other Than Standard State-</a:t>
            </a:r>
            <a:r>
              <a:rPr lang="en-US" dirty="0"/>
              <a:t>2	</a:t>
            </a:r>
          </a:p>
        </p:txBody>
      </p:sp>
      <p:sp>
        <p:nvSpPr>
          <p:cNvPr id="23" name="Text Placeholder 22"/>
          <p:cNvSpPr>
            <a:spLocks noGrp="1"/>
          </p:cNvSpPr>
          <p:nvPr>
            <p:ph type="body" sz="quarter" idx="22"/>
          </p:nvPr>
        </p:nvSpPr>
        <p:spPr>
          <a:xfrm>
            <a:off x="0" y="1093045"/>
            <a:ext cx="9120809" cy="501693"/>
          </a:xfrm>
        </p:spPr>
        <p:txBody>
          <a:bodyPr/>
          <a:lstStyle/>
          <a:p>
            <a:r>
              <a:rPr lang="en-US" dirty="0"/>
              <a:t>The Nernst Equation </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36442" y="1676400"/>
                <a:ext cx="9107558" cy="4724400"/>
              </a:xfrm>
            </p:spPr>
            <p:txBody>
              <a:bodyPr/>
              <a:lstStyle/>
              <a:p>
                <a:pPr algn="ctr">
                  <a:spcBef>
                    <a:spcPts val="0"/>
                  </a:spcBef>
                  <a:spcAft>
                    <a:spcPts val="600"/>
                  </a:spcAft>
                </a:pPr>
                <a14:m>
                  <m:oMathPara xmlns:m="http://schemas.openxmlformats.org/officeDocument/2006/math">
                    <m:oMathParaPr>
                      <m:jc m:val="center"/>
                    </m:oMathParaPr>
                    <m:oMath xmlns:m="http://schemas.openxmlformats.org/officeDocument/2006/math">
                      <m:r>
                        <a:rPr lang="en-US" i="1" smtClean="0">
                          <a:latin typeface="Cambria Math" panose="02040503050406030204" pitchFamily="18" charset="0"/>
                          <a:ea typeface="Cambria Math" panose="02040503050406030204" pitchFamily="18" charset="0"/>
                        </a:rPr>
                        <m:t>𝐸</m:t>
                      </m:r>
                      <m:r>
                        <a:rPr lang="en-US"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𝑅𝑇</m:t>
                          </m:r>
                        </m:num>
                        <m:den>
                          <m:r>
                            <a:rPr lang="en-US" i="1">
                              <a:latin typeface="Cambria Math" panose="02040503050406030204" pitchFamily="18" charset="0"/>
                              <a:ea typeface="Cambria Math" panose="02040503050406030204" pitchFamily="18" charset="0"/>
                            </a:rPr>
                            <m:t>𝑛𝐹</m:t>
                          </m:r>
                        </m:den>
                      </m:f>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nor/>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𝑄</m:t>
                      </m:r>
                    </m:oMath>
                  </m:oMathPara>
                </a14:m>
                <a:endParaRPr lang="en-US" dirty="0">
                  <a:ea typeface="Cambria Math" panose="02040503050406030204" pitchFamily="18" charset="0"/>
                </a:endParaRPr>
              </a:p>
              <a:p>
                <a:pPr algn="ctr">
                  <a:spcBef>
                    <a:spcPts val="0"/>
                  </a:spcBef>
                  <a:spcAft>
                    <a:spcPts val="5200"/>
                  </a:spcAft>
                </a:pPr>
                <a:r>
                  <a:rPr lang="en-US" dirty="0"/>
                  <a:t>The </a:t>
                </a:r>
                <a:r>
                  <a:rPr lang="en-US" b="1" i="1" dirty="0"/>
                  <a:t>Nernst equation </a:t>
                </a:r>
                <a:endParaRPr lang="en-US" dirty="0">
                  <a:ea typeface="Cambria Math" panose="02040503050406030204" pitchFamily="18" charset="0"/>
                </a:endParaRPr>
              </a:p>
              <a:p>
                <a:pPr algn="ctr">
                  <a:spcAft>
                    <a:spcPts val="2400"/>
                  </a:spcAft>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0.0257</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V</m:t>
                          </m:r>
                        </m:num>
                        <m:den>
                          <m:r>
                            <a:rPr lang="en-US" i="1">
                              <a:latin typeface="Cambria Math" panose="02040503050406030204" pitchFamily="18" charset="0"/>
                              <a:ea typeface="Cambria Math" panose="02040503050406030204" pitchFamily="18" charset="0"/>
                            </a:rPr>
                            <m:t>𝑛</m:t>
                          </m:r>
                        </m:den>
                      </m:f>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m:rPr>
                          <m:nor/>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𝑄</m:t>
                      </m:r>
                    </m:oMath>
                  </m:oMathPara>
                </a14:m>
                <a:endParaRPr lang="en-US" dirty="0">
                  <a:ea typeface="Cambria Math" panose="02040503050406030204" pitchFamily="18" charset="0"/>
                </a:endParaRPr>
              </a:p>
              <a:p>
                <a:pPr algn="ctr">
                  <a:spcAft>
                    <a:spcPts val="2800"/>
                  </a:spcAft>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0.05</m:t>
                          </m:r>
                          <m:r>
                            <a:rPr lang="en-US" b="0" i="0" smtClean="0">
                              <a:latin typeface="Cambria Math" panose="02040503050406030204" pitchFamily="18" charset="0"/>
                              <a:ea typeface="Cambria Math" panose="02040503050406030204" pitchFamily="18" charset="0"/>
                            </a:rPr>
                            <m:t>92 </m:t>
                          </m:r>
                          <m:r>
                            <m:rPr>
                              <m:sty m:val="p"/>
                            </m:rPr>
                            <a:rPr lang="en-US">
                              <a:latin typeface="Cambria Math" panose="02040503050406030204" pitchFamily="18" charset="0"/>
                              <a:ea typeface="Cambria Math" panose="02040503050406030204" pitchFamily="18" charset="0"/>
                            </a:rPr>
                            <m:t>V</m:t>
                          </m:r>
                        </m:num>
                        <m:den>
                          <m:r>
                            <a:rPr lang="en-US" i="1">
                              <a:latin typeface="Cambria Math" panose="02040503050406030204" pitchFamily="18" charset="0"/>
                              <a:ea typeface="Cambria Math" panose="02040503050406030204" pitchFamily="18" charset="0"/>
                            </a:rPr>
                            <m:t>𝑛</m:t>
                          </m:r>
                        </m:den>
                      </m:f>
                      <m:r>
                        <a:rPr lang="en-US" i="1">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log</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𝑄</m:t>
                      </m:r>
                    </m:oMath>
                  </m:oMathPara>
                </a14:m>
                <a:endParaRPr lang="en-US" dirty="0">
                  <a:ea typeface="Cambria Math" panose="02040503050406030204" pitchFamily="18" charset="0"/>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36442" y="1676400"/>
                <a:ext cx="9107558" cy="47244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039737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257550" algn="l"/>
              </a:tabLst>
            </a:pPr>
            <a:r>
              <a:rPr lang="en-US" b="1" kern="0" dirty="0">
                <a:solidFill>
                  <a:srgbClr val="FFF799"/>
                </a:solidFill>
              </a:rPr>
              <a:t>SAMPLE PROBLEM	 </a:t>
            </a:r>
            <a:r>
              <a:rPr lang="en-US" b="1" kern="0" dirty="0">
                <a:solidFill>
                  <a:schemeClr val="bg1"/>
                </a:solidFill>
              </a:rPr>
              <a:t>19.6	</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067800" cy="4762500"/>
              </a:xfrm>
            </p:spPr>
            <p:txBody>
              <a:bodyPr/>
              <a:lstStyle/>
              <a:p>
                <a:pPr>
                  <a:spcAft>
                    <a:spcPts val="600"/>
                  </a:spcAft>
                </a:pPr>
                <a:r>
                  <a:rPr lang="en-US" dirty="0"/>
                  <a:t>Predict whether the following reaction will occur spontaneously as written at 298 K: </a:t>
                </a:r>
              </a:p>
              <a:p>
                <a:pPr marL="1600200" indent="-847725">
                  <a:spcAft>
                    <a:spcPts val="210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C</m:t>
                      </m:r>
                      <m:r>
                        <m:rPr>
                          <m:sty m:val="p"/>
                        </m:rPr>
                        <a:rPr lang="en-US" i="0">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𝑠</m:t>
                          </m:r>
                        </m:e>
                      </m:d>
                      <m:r>
                        <a:rPr lang="en-US">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Fe</m:t>
                          </m:r>
                        </m:e>
                        <m:sup>
                          <m:r>
                            <a:rPr lang="en-US">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Co</m:t>
                          </m:r>
                        </m:e>
                        <m:sup>
                          <m:r>
                            <a:rPr lang="en-US" i="1">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Fe</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m:oMathPara>
                </a14:m>
                <a:endParaRPr lang="en-US" dirty="0">
                  <a:latin typeface="+mj-lt"/>
                  <a:ea typeface="Cambria Math" panose="02040503050406030204" pitchFamily="18" charset="0"/>
                </a:endParaRPr>
              </a:p>
              <a:p>
                <a:r>
                  <a:rPr lang="en-US" dirty="0"/>
                  <a:t>assuming </a:t>
                </a:r>
                <a14:m>
                  <m:oMath xmlns:m="http://schemas.openxmlformats.org/officeDocument/2006/math">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Co</m:t>
                            </m:r>
                          </m:e>
                          <m:sup>
                            <m:r>
                              <a:rPr lang="en-US">
                                <a:latin typeface="Cambria Math" panose="02040503050406030204" pitchFamily="18" charset="0"/>
                              </a:rPr>
                              <m:t>2+</m:t>
                            </m:r>
                          </m:sup>
                        </m:sSup>
                      </m:e>
                    </m:d>
                    <m:r>
                      <a:rPr lang="en-US" i="1">
                        <a:latin typeface="Cambria Math" panose="02040503050406030204" pitchFamily="18" charset="0"/>
                        <a:ea typeface="Cambria Math" panose="02040503050406030204" pitchFamily="18" charset="0"/>
                      </a:rPr>
                      <m:t>=0.15</m:t>
                    </m:r>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oMath>
                </a14:m>
                <a:r>
                  <a:rPr lang="en-US" dirty="0"/>
                  <a:t> and </a:t>
                </a:r>
                <a14:m>
                  <m:oMath xmlns:m="http://schemas.openxmlformats.org/officeDocument/2006/math">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Fe</m:t>
                            </m:r>
                          </m:e>
                          <m:sup>
                            <m:r>
                              <a:rPr lang="en-US">
                                <a:latin typeface="Cambria Math" panose="02040503050406030204" pitchFamily="18" charset="0"/>
                              </a:rPr>
                              <m:t>2+</m:t>
                            </m:r>
                          </m:sup>
                        </m:sSup>
                      </m:e>
                    </m:d>
                    <m:r>
                      <a:rPr lang="en-US" i="1">
                        <a:latin typeface="Cambria Math" panose="02040503050406030204" pitchFamily="18" charset="0"/>
                        <a:ea typeface="Cambria Math" panose="02040503050406030204" pitchFamily="18" charset="0"/>
                      </a:rPr>
                      <m:t>=0.68 </m:t>
                    </m:r>
                    <m:r>
                      <a:rPr lang="en-US" i="1">
                        <a:latin typeface="Cambria Math" panose="02040503050406030204" pitchFamily="18" charset="0"/>
                        <a:ea typeface="Cambria Math" panose="02040503050406030204" pitchFamily="18" charset="0"/>
                      </a:rPr>
                      <m:t>𝑀</m:t>
                    </m:r>
                  </m:oMath>
                </a14:m>
                <a:r>
                  <a:rPr lang="en-US"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067800" cy="4762500"/>
              </a:xfrm>
              <a:blipFill rotWithShape="0">
                <a:blip r:embed="rId2"/>
                <a:stretch>
                  <a:fillRect l="-1344" t="-1151"/>
                </a:stretch>
              </a:blipFill>
            </p:spPr>
            <p:txBody>
              <a:bodyPr/>
              <a:lstStyle/>
              <a:p>
                <a:r>
                  <a:rPr lang="en-US">
                    <a:noFill/>
                  </a:rPr>
                  <a:t> </a:t>
                </a:r>
              </a:p>
            </p:txBody>
          </p:sp>
        </mc:Fallback>
      </mc:AlternateContent>
    </p:spTree>
    <p:extLst>
      <p:ext uri="{BB962C8B-B14F-4D97-AF65-F5344CB8AC3E}">
        <p14:creationId xmlns:p14="http://schemas.microsoft.com/office/powerpoint/2010/main" val="17890195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19.6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3884"/>
                <a:ext cx="9067800" cy="5370715"/>
              </a:xfrm>
            </p:spPr>
            <p:txBody>
              <a:bodyPr/>
              <a:lstStyle/>
              <a:p>
                <a:r>
                  <a:rPr lang="en-US" b="1" dirty="0">
                    <a:solidFill>
                      <a:srgbClr val="43638E"/>
                    </a:solidFill>
                  </a:rPr>
                  <a:t>Setup</a:t>
                </a:r>
                <a:endParaRPr lang="en-US" i="1" dirty="0">
                  <a:solidFill>
                    <a:srgbClr val="43638E"/>
                  </a:solidFill>
                </a:endParaRPr>
              </a:p>
              <a:p>
                <a:pPr marL="966788">
                  <a:spcBef>
                    <a:spcPts val="0"/>
                  </a:spcBef>
                  <a:spcAft>
                    <a:spcPts val="600"/>
                  </a:spcAft>
                  <a:tabLst>
                    <a:tab pos="4289425" algn="l"/>
                  </a:tabLst>
                </a:pPr>
                <a:r>
                  <a:rPr lang="en-US" i="1" dirty="0"/>
                  <a:t>Cathode (reduction):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Fe</m:t>
                        </m:r>
                      </m:e>
                      <m:sup>
                        <m:r>
                          <a:rPr lang="en-US">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b="0" i="1"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Fe</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endParaRPr lang="en-US" i="1" dirty="0">
                  <a:ea typeface="Cambria Math" panose="02040503050406030204" pitchFamily="18" charset="0"/>
                </a:endParaRPr>
              </a:p>
              <a:p>
                <a:pPr marL="1035050">
                  <a:spcBef>
                    <a:spcPts val="0"/>
                  </a:spcBef>
                  <a:spcAft>
                    <a:spcPts val="1600"/>
                  </a:spcAft>
                  <a:tabLst>
                    <a:tab pos="4060825" algn="l"/>
                  </a:tabLst>
                </a:pPr>
                <a:r>
                  <a:rPr lang="en-US" i="1" dirty="0"/>
                  <a:t>Anode (oxidation):	</a:t>
                </a:r>
                <a14:m>
                  <m:oMath xmlns:m="http://schemas.openxmlformats.org/officeDocument/2006/math">
                    <m:r>
                      <m:rPr>
                        <m:sty m:val="p"/>
                      </m:rPr>
                      <a:rPr lang="en-US">
                        <a:latin typeface="Cambria Math" panose="02040503050406030204" pitchFamily="18" charset="0"/>
                      </a:rPr>
                      <m:t>C</m:t>
                    </m:r>
                    <m:r>
                      <m:rPr>
                        <m:nor/>
                      </m:rPr>
                      <a:rPr lang="en-US" i="0">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Co</m:t>
                        </m:r>
                      </m:e>
                      <m:sup>
                        <m:r>
                          <a:rPr lang="en-US" i="1">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oMath>
                </a14:m>
                <a:endParaRPr lang="en-US" i="1"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dirty="0"/>
              </a:p>
              <a:p>
                <a:pPr marL="3321050" indent="112713">
                  <a:spcBef>
                    <a:spcPts val="0"/>
                  </a:spcBef>
                  <a:spcAft>
                    <a:spcPts val="1500"/>
                  </a:spcAft>
                </a:pPr>
                <a14:m>
                  <m:oMathPara xmlns:m="http://schemas.openxmlformats.org/officeDocument/2006/math">
                    <m:oMathParaPr>
                      <m:jc m:val="left"/>
                    </m:oMathParaPr>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nor/>
                            </m:rPr>
                            <a:rPr lang="en-US" dirty="0"/>
                            <m:t> </m:t>
                          </m:r>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Fe</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b="0" i="0" smtClean="0">
                                  <a:latin typeface="Cambria Math" panose="02040503050406030204" pitchFamily="18" charset="0"/>
                                  <a:ea typeface="Cambria Math" panose="02040503050406030204" pitchFamily="18" charset="0"/>
                                </a:rPr>
                                <m:t>Fe</m:t>
                              </m:r>
                            </m:den>
                          </m:f>
                        </m:sub>
                        <m:sup>
                          <m:r>
                            <a:rPr lang="en-US" i="1">
                              <a:latin typeface="Cambria Math" panose="02040503050406030204" pitchFamily="18" charset="0"/>
                              <a:ea typeface="Cambria Math" panose="02040503050406030204" pitchFamily="18" charset="0"/>
                            </a:rPr>
                            <m:t>°</m:t>
                          </m:r>
                        </m:sup>
                      </m:sSubSup>
                      <m:r>
                        <a:rPr lang="en-US">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Co</m:t>
                                  </m:r>
                                </m:e>
                                <m:sup>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m:t>
                                  </m:r>
                                </m:sup>
                              </m:sSup>
                            </m:num>
                            <m:den>
                              <m:r>
                                <m:rPr>
                                  <m:sty m:val="p"/>
                                </m:rPr>
                                <a:rPr lang="en-US" b="0" i="0" smtClean="0">
                                  <a:latin typeface="Cambria Math" panose="02040503050406030204" pitchFamily="18" charset="0"/>
                                  <a:ea typeface="Cambria Math" panose="02040503050406030204" pitchFamily="18" charset="0"/>
                                </a:rPr>
                                <m:t>Co</m:t>
                              </m:r>
                            </m:den>
                          </m:f>
                        </m:sub>
                        <m:sup>
                          <m:r>
                            <a:rPr lang="en-US" i="1">
                              <a:latin typeface="Cambria Math" panose="02040503050406030204" pitchFamily="18" charset="0"/>
                              <a:ea typeface="Cambria Math" panose="02040503050406030204" pitchFamily="18" charset="0"/>
                            </a:rPr>
                            <m:t>°</m:t>
                          </m:r>
                        </m:sup>
                      </m:sSubSup>
                    </m:oMath>
                  </m:oMathPara>
                </a14:m>
                <a:endParaRPr lang="en-US" dirty="0"/>
              </a:p>
              <a:p>
                <a:pPr marL="3321050" indent="-66675">
                  <a:spcBef>
                    <a:spcPts val="0"/>
                  </a:spcBef>
                  <a:spcAft>
                    <a:spcPts val="1500"/>
                  </a:spcAft>
                </a:pPr>
                <a:r>
                  <a:rPr lang="en-US" dirty="0"/>
                  <a:t> </a:t>
                </a:r>
                <a14:m>
                  <m:oMath xmlns:m="http://schemas.openxmlformats.org/officeDocument/2006/math">
                    <m:r>
                      <a:rPr lang="en-US">
                        <a:latin typeface="Cambria Math" panose="02040503050406030204" pitchFamily="18" charset="0"/>
                      </a:rPr>
                      <m:t>=</m:t>
                    </m:r>
                    <m:r>
                      <a:rPr lang="en-US" b="0" i="0" smtClean="0">
                        <a:latin typeface="Cambria Math" panose="02040503050406030204" pitchFamily="18" charset="0"/>
                      </a:rPr>
                      <m:t>−</m:t>
                    </m:r>
                    <m:r>
                      <a:rPr lang="en-US">
                        <a:latin typeface="Cambria Math" panose="02040503050406030204" pitchFamily="18" charset="0"/>
                      </a:rPr>
                      <m:t>0.</m:t>
                    </m:r>
                    <m:r>
                      <a:rPr lang="en-US" b="0" i="0" smtClean="0">
                        <a:latin typeface="Cambria Math" panose="02040503050406030204" pitchFamily="18" charset="0"/>
                      </a:rPr>
                      <m:t>44 </m:t>
                    </m:r>
                    <m:r>
                      <m:rPr>
                        <m:sty m:val="p"/>
                      </m:rPr>
                      <a:rPr lang="en-US">
                        <a:latin typeface="Cambria Math" panose="02040503050406030204" pitchFamily="18" charset="0"/>
                      </a:rPr>
                      <m:t>V</m:t>
                    </m:r>
                    <m:r>
                      <a:rPr lang="en-US">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−0.</m:t>
                        </m:r>
                        <m:r>
                          <a:rPr lang="en-US" b="0" i="1" smtClean="0">
                            <a:latin typeface="Cambria Math" panose="02040503050406030204" pitchFamily="18" charset="0"/>
                          </a:rPr>
                          <m:t>28 </m:t>
                        </m:r>
                        <m:r>
                          <m:rPr>
                            <m:sty m:val="p"/>
                          </m:rPr>
                          <a:rPr lang="en-US" i="0">
                            <a:latin typeface="Cambria Math" panose="02040503050406030204" pitchFamily="18" charset="0"/>
                          </a:rPr>
                          <m:t>V</m:t>
                        </m:r>
                      </m:e>
                    </m:d>
                  </m:oMath>
                </a14:m>
                <a:endParaRPr lang="en-US" dirty="0"/>
              </a:p>
              <a:p>
                <a:pPr marL="3321050" indent="52388">
                  <a:spcBef>
                    <a:spcPts val="0"/>
                  </a:spcBef>
                  <a:spcAft>
                    <a:spcPts val="15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m:t>
                      </m:r>
                      <m:r>
                        <a:rPr lang="en-US" i="1">
                          <a:latin typeface="Cambria Math" panose="02040503050406030204" pitchFamily="18" charset="0"/>
                        </a:rPr>
                        <m:t>0.</m:t>
                      </m:r>
                      <m:r>
                        <a:rPr lang="en-US" b="0" i="0" smtClean="0">
                          <a:latin typeface="Cambria Math" panose="02040503050406030204" pitchFamily="18" charset="0"/>
                        </a:rPr>
                        <m:t>16 </m:t>
                      </m:r>
                      <m:r>
                        <m:rPr>
                          <m:sty m:val="p"/>
                        </m:rPr>
                        <a:rPr lang="en-US">
                          <a:latin typeface="Cambria Math" panose="02040503050406030204" pitchFamily="18" charset="0"/>
                        </a:rPr>
                        <m:t>V</m:t>
                      </m:r>
                    </m:oMath>
                  </m:oMathPara>
                </a14:m>
                <a:endParaRPr lang="en-US" i="1" dirty="0"/>
              </a:p>
              <a:p>
                <a:pPr marL="3025775">
                  <a:spcBef>
                    <a:spcPts val="0"/>
                  </a:spcBef>
                  <a:spcAft>
                    <a:spcPts val="15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𝑄</m:t>
                      </m:r>
                      <m:r>
                        <a:rPr lang="en-US" b="0" i="1" smtClean="0">
                          <a:latin typeface="Cambria Math" panose="02040503050406030204" pitchFamily="18" charset="0"/>
                        </a:rPr>
                        <m:t>=</m:t>
                      </m:r>
                      <m:d>
                        <m:dPr>
                          <m:ctrlPr>
                            <a:rPr lang="en-US" i="1">
                              <a:latin typeface="Cambria Math" panose="02040503050406030204" pitchFamily="18" charset="0"/>
                            </a:rPr>
                          </m:ctrlPr>
                        </m:dPr>
                        <m:e>
                          <m:f>
                            <m:fPr>
                              <m:type m:val="lin"/>
                              <m:ctrlPr>
                                <a:rPr lang="en-US" i="1" smtClean="0">
                                  <a:latin typeface="Cambria Math" panose="02040503050406030204" pitchFamily="18" charset="0"/>
                                </a:rPr>
                              </m:ctrlPr>
                            </m:fPr>
                            <m:num>
                              <m:r>
                                <a:rPr lang="en-US" b="0" i="1" smtClean="0">
                                  <a:latin typeface="Cambria Math" panose="02040503050406030204" pitchFamily="18" charset="0"/>
                                </a:rPr>
                                <m:t>0.15</m:t>
                              </m:r>
                            </m:num>
                            <m:den>
                              <m:r>
                                <a:rPr lang="en-US" b="0" i="1" smtClean="0">
                                  <a:latin typeface="Cambria Math" panose="02040503050406030204" pitchFamily="18" charset="0"/>
                                </a:rPr>
                                <m:t>0.68</m:t>
                              </m:r>
                            </m:den>
                          </m:f>
                        </m:e>
                      </m:d>
                      <m:r>
                        <a:rPr lang="en-US" b="0" i="1" smtClean="0">
                          <a:latin typeface="Cambria Math" panose="02040503050406030204" pitchFamily="18" charset="0"/>
                        </a:rPr>
                        <m:t>=0.22</m:t>
                      </m:r>
                    </m:oMath>
                  </m:oMathPara>
                </a14:m>
                <a:endParaRPr lang="en-US" i="1"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3884"/>
                <a:ext cx="9067800" cy="5370715"/>
              </a:xfrm>
              <a:blipFill rotWithShape="0">
                <a:blip r:embed="rId2"/>
                <a:stretch>
                  <a:fillRect l="-1344" t="-1022"/>
                </a:stretch>
              </a:blipFill>
            </p:spPr>
            <p:txBody>
              <a:bodyPr/>
              <a:lstStyle/>
              <a:p>
                <a:r>
                  <a:rPr lang="en-US">
                    <a:noFill/>
                  </a:rPr>
                  <a:t> </a:t>
                </a:r>
              </a:p>
            </p:txBody>
          </p:sp>
        </mc:Fallback>
      </mc:AlternateContent>
    </p:spTree>
    <p:extLst>
      <p:ext uri="{BB962C8B-B14F-4D97-AF65-F5344CB8AC3E}">
        <p14:creationId xmlns:p14="http://schemas.microsoft.com/office/powerpoint/2010/main" val="13236747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19.6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8965" y="952500"/>
                <a:ext cx="9067800" cy="4724400"/>
              </a:xfrm>
            </p:spPr>
            <p:txBody>
              <a:bodyPr/>
              <a:lstStyle/>
              <a:p>
                <a:r>
                  <a:rPr lang="en-US" b="1" dirty="0">
                    <a:solidFill>
                      <a:srgbClr val="43638E"/>
                    </a:solidFill>
                  </a:rPr>
                  <a:t>Solution</a:t>
                </a:r>
                <a:endParaRPr lang="en-US" b="0" i="1" dirty="0">
                  <a:solidFill>
                    <a:srgbClr val="43638E"/>
                  </a:solidFill>
                  <a:latin typeface="Cambria Math" panose="02040503050406030204" pitchFamily="18" charset="0"/>
                </a:endParaRPr>
              </a:p>
              <a:p>
                <a:pPr indent="631825" defTabSz="742950">
                  <a:spcAft>
                    <a:spcPts val="400"/>
                  </a:spcAft>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𝐸</m:t>
                          </m:r>
                        </m:e>
                        <m:sup>
                          <m:r>
                            <a:rPr lang="en-US" b="0" i="1" smtClean="0">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0.0592 </m:t>
                          </m:r>
                          <m:r>
                            <m:rPr>
                              <m:sty m:val="p"/>
                            </m:rPr>
                            <a:rPr lang="en-US" i="0">
                              <a:latin typeface="Cambria Math" panose="02040503050406030204" pitchFamily="18" charset="0"/>
                              <a:ea typeface="Cambria Math" panose="02040503050406030204" pitchFamily="18" charset="0"/>
                            </a:rPr>
                            <m:t>V</m:t>
                          </m:r>
                        </m:num>
                        <m:den>
                          <m:r>
                            <a:rPr lang="en-US" b="0" i="1" smtClean="0">
                              <a:latin typeface="Cambria Math" panose="02040503050406030204" pitchFamily="18" charset="0"/>
                              <a:ea typeface="Cambria Math" panose="02040503050406030204" pitchFamily="18" charset="0"/>
                            </a:rPr>
                            <m:t>𝑛</m:t>
                          </m:r>
                        </m:den>
                      </m:f>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r>
                            <a:rPr lang="en-US" b="0" i="1" smtClean="0">
                              <a:latin typeface="Cambria Math" panose="02040503050406030204" pitchFamily="18" charset="0"/>
                              <a:ea typeface="Cambria Math" panose="02040503050406030204" pitchFamily="18" charset="0"/>
                            </a:rPr>
                            <m:t>𝑄</m:t>
                          </m:r>
                        </m:e>
                      </m:func>
                    </m:oMath>
                  </m:oMathPara>
                </a14:m>
                <a:endParaRPr lang="en-US" dirty="0"/>
              </a:p>
              <a:p>
                <a:pPr marL="2635250">
                  <a:spcAft>
                    <a:spcPts val="800"/>
                  </a:spcAft>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−0.16 </m:t>
                      </m:r>
                      <m:r>
                        <m:rPr>
                          <m:sty m:val="p"/>
                        </m:rPr>
                        <a:rPr lang="en-US" b="0" i="0" smtClean="0">
                          <a:latin typeface="Cambria Math" panose="02040503050406030204" pitchFamily="18" charset="0"/>
                        </a:rPr>
                        <m:t>V</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0.0592 </m:t>
                          </m:r>
                          <m:r>
                            <m:rPr>
                              <m:sty m:val="p"/>
                            </m:rPr>
                            <a:rPr lang="en-US" i="0">
                              <a:latin typeface="Cambria Math" panose="02040503050406030204" pitchFamily="18" charset="0"/>
                              <a:ea typeface="Cambria Math" panose="02040503050406030204" pitchFamily="18" charset="0"/>
                            </a:rPr>
                            <m:t>V</m:t>
                          </m:r>
                        </m:num>
                        <m:den>
                          <m:r>
                            <a:rPr lang="en-US" b="0" i="1" smtClean="0">
                              <a:latin typeface="Cambria Math" panose="02040503050406030204" pitchFamily="18" charset="0"/>
                              <a:ea typeface="Cambria Math" panose="02040503050406030204" pitchFamily="18" charset="0"/>
                            </a:rPr>
                            <m:t>2</m:t>
                          </m:r>
                        </m:den>
                      </m:f>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log</m:t>
                          </m:r>
                        </m:fName>
                        <m:e>
                          <m:r>
                            <a:rPr lang="en-US" b="0" i="0" smtClean="0">
                              <a:latin typeface="Cambria Math" panose="02040503050406030204" pitchFamily="18" charset="0"/>
                              <a:ea typeface="Cambria Math" panose="02040503050406030204" pitchFamily="18" charset="0"/>
                            </a:rPr>
                            <m:t>0.22</m:t>
                          </m:r>
                        </m:e>
                      </m:func>
                    </m:oMath>
                  </m:oMathPara>
                </a14:m>
                <a:endParaRPr lang="en-US" dirty="0"/>
              </a:p>
              <a:p>
                <a:pPr marL="2635250" indent="341313">
                  <a:spcAft>
                    <a:spcPts val="9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=−0.1</m:t>
                      </m:r>
                      <m:r>
                        <a:rPr lang="en-US" b="0" i="1" smtClean="0">
                          <a:latin typeface="Cambria Math" panose="02040503050406030204" pitchFamily="18" charset="0"/>
                        </a:rPr>
                        <m:t>4</m:t>
                      </m:r>
                      <m:r>
                        <a:rPr lang="en-US" i="1">
                          <a:latin typeface="Cambria Math" panose="02040503050406030204" pitchFamily="18" charset="0"/>
                        </a:rPr>
                        <m:t> </m:t>
                      </m:r>
                      <m:r>
                        <m:rPr>
                          <m:sty m:val="p"/>
                        </m:rPr>
                        <a:rPr lang="en-US">
                          <a:latin typeface="Cambria Math" panose="02040503050406030204" pitchFamily="18" charset="0"/>
                        </a:rPr>
                        <m:t>V</m:t>
                      </m:r>
                    </m:oMath>
                  </m:oMathPara>
                </a14:m>
                <a:endParaRPr lang="en-US" dirty="0"/>
              </a:p>
              <a:p>
                <a:pPr indent="631825" algn="ctr" defTabSz="944563">
                  <a:tabLst>
                    <a:tab pos="3657600" algn="l"/>
                  </a:tabLst>
                </a:pPr>
                <a:r>
                  <a:rPr lang="en-US" i="1" dirty="0"/>
                  <a:t>not</a:t>
                </a:r>
                <a:r>
                  <a:rPr lang="en-US" dirty="0"/>
                  <a:t> spontaneous</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8965" y="952500"/>
                <a:ext cx="9067800" cy="4724400"/>
              </a:xfrm>
              <a:blipFill rotWithShape="0">
                <a:blip r:embed="rId2"/>
                <a:stretch>
                  <a:fillRect l="-1344" t="-1161"/>
                </a:stretch>
              </a:blipFill>
            </p:spPr>
            <p:txBody>
              <a:bodyPr/>
              <a:lstStyle/>
              <a:p>
                <a:r>
                  <a:rPr lang="en-US">
                    <a:noFill/>
                  </a:rPr>
                  <a:t> </a:t>
                </a:r>
              </a:p>
            </p:txBody>
          </p:sp>
        </mc:Fallback>
      </mc:AlternateContent>
    </p:spTree>
    <p:extLst>
      <p:ext uri="{BB962C8B-B14F-4D97-AF65-F5344CB8AC3E}">
        <p14:creationId xmlns:p14="http://schemas.microsoft.com/office/powerpoint/2010/main" val="4173437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5461" y="0"/>
            <a:ext cx="8206410" cy="609600"/>
          </a:xfrm>
        </p:spPr>
        <p:txBody>
          <a:bodyPr/>
          <a:lstStyle/>
          <a:p>
            <a:pPr marL="0" defTabSz="1257300"/>
            <a:r>
              <a:rPr lang="en-US" dirty="0">
                <a:solidFill>
                  <a:schemeClr val="bg1"/>
                </a:solidFill>
              </a:rPr>
              <a:t>19.1 	</a:t>
            </a:r>
            <a:r>
              <a:rPr lang="en-US" dirty="0"/>
              <a:t>Balancing Redox Reactions-2</a:t>
            </a:r>
          </a:p>
        </p:txBody>
      </p:sp>
      <p:sp>
        <p:nvSpPr>
          <p:cNvPr id="24" name="Text Placeholder 23"/>
          <p:cNvSpPr>
            <a:spLocks noGrp="1"/>
          </p:cNvSpPr>
          <p:nvPr>
            <p:ph type="body" sz="quarter" idx="22"/>
          </p:nvPr>
        </p:nvSpPr>
        <p:spPr>
          <a:xfrm>
            <a:off x="0" y="1101384"/>
            <a:ext cx="9120809" cy="498816"/>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6625" y="1600200"/>
                <a:ext cx="9107558" cy="1524000"/>
              </a:xfrm>
            </p:spPr>
            <p:txBody>
              <a:bodyPr/>
              <a:lstStyle/>
              <a:p>
                <a:pPr>
                  <a:spcAft>
                    <a:spcPts val="1000"/>
                  </a:spcAft>
                </a:pPr>
                <a:r>
                  <a:rPr lang="en-US" dirty="0"/>
                  <a:t>Consider the aqueous reaction of the iron(II) ion with the dichromate ion: </a:t>
                </a:r>
              </a:p>
              <a:p>
                <a:pPr marL="1885950" algn="ctr"/>
                <a14:m>
                  <m:oMathPara xmlns:m="http://schemas.openxmlformats.org/officeDocument/2006/math">
                    <m:oMathParaPr>
                      <m:jc m:val="left"/>
                    </m:oMathParaPr>
                    <m:oMath xmlns:m="http://schemas.openxmlformats.org/officeDocument/2006/math">
                      <m:r>
                        <m:rPr>
                          <m:sty m:val="p"/>
                        </m:rPr>
                        <a:rPr lang="en-US" b="0" i="0" smtClean="0">
                          <a:solidFill>
                            <a:prstClr val="black"/>
                          </a:solidFill>
                          <a:latin typeface="Cambria Math" panose="02040503050406030204" pitchFamily="18" charset="0"/>
                        </a:rPr>
                        <m:t>F</m:t>
                      </m:r>
                      <m:sSup>
                        <m:sSupPr>
                          <m:ctrlPr>
                            <a:rPr lang="en-US" b="0"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e</m:t>
                          </m:r>
                        </m:e>
                        <m:sup>
                          <m:r>
                            <a:rPr lang="en-US" b="0" i="0" smtClean="0">
                              <a:solidFill>
                                <a:prstClr val="black"/>
                              </a:solidFill>
                              <a:latin typeface="Cambria Math" panose="02040503050406030204" pitchFamily="18" charset="0"/>
                            </a:rPr>
                            <m:t>2+</m:t>
                          </m:r>
                        </m:sup>
                      </m:sSup>
                      <m:r>
                        <a:rPr lang="en-US" b="0" i="0"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C</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r</m:t>
                          </m:r>
                        </m:e>
                        <m:sub>
                          <m:r>
                            <a:rPr lang="en-US" b="0" i="0" smtClean="0">
                              <a:solidFill>
                                <a:prstClr val="black"/>
                              </a:solidFill>
                              <a:latin typeface="Cambria Math" panose="02040503050406030204" pitchFamily="18" charset="0"/>
                              <a:ea typeface="Cambria Math" panose="02040503050406030204" pitchFamily="18" charset="0"/>
                            </a:rPr>
                            <m:t>2</m:t>
                          </m:r>
                        </m:sub>
                      </m:sSub>
                      <m:sSubSup>
                        <m:sSubSupPr>
                          <m:ctrlPr>
                            <a:rPr lang="en-US" b="0" i="1" smtClean="0">
                              <a:solidFill>
                                <a:prstClr val="black"/>
                              </a:solidFill>
                              <a:latin typeface="Cambria Math" panose="02040503050406030204" pitchFamily="18" charset="0"/>
                              <a:ea typeface="Cambria Math" panose="02040503050406030204" pitchFamily="18" charset="0"/>
                            </a:rPr>
                          </m:ctrlPr>
                        </m:sSubSup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0" smtClean="0">
                              <a:solidFill>
                                <a:prstClr val="black"/>
                              </a:solidFill>
                              <a:latin typeface="Cambria Math" panose="02040503050406030204" pitchFamily="18" charset="0"/>
                              <a:ea typeface="Cambria Math" panose="02040503050406030204" pitchFamily="18" charset="0"/>
                            </a:rPr>
                            <m:t>7</m:t>
                          </m:r>
                        </m:sub>
                        <m:sup>
                          <m:r>
                            <a:rPr lang="en-US" b="0" i="0" smtClean="0">
                              <a:solidFill>
                                <a:prstClr val="black"/>
                              </a:solidFill>
                              <a:latin typeface="Cambria Math" panose="02040503050406030204" pitchFamily="18" charset="0"/>
                              <a:ea typeface="Cambria Math" panose="02040503050406030204" pitchFamily="18" charset="0"/>
                            </a:rPr>
                            <m:t>2−</m:t>
                          </m:r>
                        </m:sup>
                      </m:sSubSup>
                      <m:r>
                        <a:rPr lang="en-US" b="0" i="0"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F</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e</m:t>
                          </m:r>
                        </m:e>
                        <m:sup>
                          <m:r>
                            <a:rPr lang="en-US" b="0" i="0" smtClean="0">
                              <a:solidFill>
                                <a:prstClr val="black"/>
                              </a:solidFill>
                              <a:latin typeface="Cambria Math" panose="02040503050406030204" pitchFamily="18" charset="0"/>
                              <a:ea typeface="Cambria Math" panose="02040503050406030204" pitchFamily="18" charset="0"/>
                            </a:rPr>
                            <m:t>3+</m:t>
                          </m:r>
                        </m:sup>
                      </m:sSup>
                      <m:r>
                        <a:rPr lang="en-US" b="0" i="0"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C</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r</m:t>
                          </m:r>
                        </m:e>
                        <m:sup>
                          <m:r>
                            <a:rPr lang="en-US" b="0" i="0" smtClean="0">
                              <a:solidFill>
                                <a:prstClr val="black"/>
                              </a:solidFill>
                              <a:latin typeface="Cambria Math" panose="02040503050406030204" pitchFamily="18" charset="0"/>
                              <a:ea typeface="Cambria Math" panose="02040503050406030204" pitchFamily="18" charset="0"/>
                            </a:rPr>
                            <m:t>3+</m:t>
                          </m:r>
                        </m:sup>
                      </m:sSup>
                    </m:oMath>
                  </m:oMathPara>
                </a14:m>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6625" y="1600200"/>
                <a:ext cx="9107558" cy="1524000"/>
              </a:xfrm>
              <a:blipFill rotWithShape="0">
                <a:blip r:embed="rId2"/>
                <a:stretch>
                  <a:fillRect l="-1339" t="-4000"/>
                </a:stretch>
              </a:blipFill>
            </p:spPr>
            <p:txBody>
              <a:bodyPr/>
              <a:lstStyle/>
              <a:p>
                <a:r>
                  <a:rPr lang="en-US">
                    <a:noFill/>
                  </a:rPr>
                  <a:t> </a:t>
                </a:r>
              </a:p>
            </p:txBody>
          </p:sp>
        </mc:Fallback>
      </mc:AlternateContent>
      <p:sp>
        <p:nvSpPr>
          <p:cNvPr id="26" name="Text Placeholder 25"/>
          <p:cNvSpPr>
            <a:spLocks noGrp="1"/>
          </p:cNvSpPr>
          <p:nvPr>
            <p:ph type="body" sz="quarter" idx="24"/>
          </p:nvPr>
        </p:nvSpPr>
        <p:spPr>
          <a:xfrm>
            <a:off x="6625" y="3352799"/>
            <a:ext cx="9029700" cy="2362201"/>
          </a:xfrm>
        </p:spPr>
        <p:txBody>
          <a:bodyPr/>
          <a:lstStyle/>
          <a:p>
            <a:pPr marL="457200" indent="-457200">
              <a:spcBef>
                <a:spcPts val="0"/>
              </a:spcBef>
              <a:spcAft>
                <a:spcPts val="3300"/>
              </a:spcAft>
            </a:pPr>
            <a:r>
              <a:rPr lang="en-US" dirty="0"/>
              <a:t>The reaction takes place in aqueous solution, so we can add H</a:t>
            </a:r>
            <a:r>
              <a:rPr lang="en-US" baseline="-25000" dirty="0"/>
              <a:t>2</a:t>
            </a:r>
            <a:r>
              <a:rPr lang="en-US" dirty="0"/>
              <a:t>O as needed to balance the equation. </a:t>
            </a:r>
          </a:p>
          <a:p>
            <a:pPr marL="457200" indent="-457200">
              <a:spcBef>
                <a:spcPts val="0"/>
              </a:spcBef>
            </a:pPr>
            <a:r>
              <a:rPr lang="en-US" dirty="0"/>
              <a:t>This particular reaction takes place in acidic solution, so we can add H</a:t>
            </a:r>
            <a:r>
              <a:rPr lang="en-US" baseline="30000" dirty="0"/>
              <a:t>+</a:t>
            </a:r>
            <a:r>
              <a:rPr lang="en-US" dirty="0"/>
              <a:t> as needed to balance the equation.</a:t>
            </a:r>
          </a:p>
        </p:txBody>
      </p:sp>
    </p:spTree>
    <p:extLst>
      <p:ext uri="{BB962C8B-B14F-4D97-AF65-F5344CB8AC3E}">
        <p14:creationId xmlns:p14="http://schemas.microsoft.com/office/powerpoint/2010/main" val="40405045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40193" y="-1"/>
            <a:ext cx="8663610" cy="1027275"/>
          </a:xfrm>
        </p:spPr>
        <p:txBody>
          <a:bodyPr/>
          <a:lstStyle/>
          <a:p>
            <a:pPr marL="1255713" indent="-1255713" defTabSz="419100"/>
            <a:r>
              <a:rPr lang="en-US" dirty="0">
                <a:solidFill>
                  <a:schemeClr val="bg1"/>
                </a:solidFill>
              </a:rPr>
              <a:t>19.5</a:t>
            </a:r>
            <a:r>
              <a:rPr lang="en-US" dirty="0"/>
              <a:t>	Spontaneity of Redox Reactions Under Conditions Other Than Standard State-3</a:t>
            </a:r>
          </a:p>
        </p:txBody>
      </p:sp>
      <p:sp>
        <p:nvSpPr>
          <p:cNvPr id="23" name="Text Placeholder 22"/>
          <p:cNvSpPr>
            <a:spLocks noGrp="1"/>
          </p:cNvSpPr>
          <p:nvPr>
            <p:ph type="body" sz="quarter" idx="22"/>
          </p:nvPr>
        </p:nvSpPr>
        <p:spPr>
          <a:xfrm>
            <a:off x="0" y="1092402"/>
            <a:ext cx="9120809" cy="442671"/>
          </a:xfrm>
        </p:spPr>
        <p:txBody>
          <a:bodyPr/>
          <a:lstStyle/>
          <a:p>
            <a:r>
              <a:rPr lang="en-US" dirty="0"/>
              <a:t>Concentration Cells</a:t>
            </a:r>
          </a:p>
        </p:txBody>
      </p:sp>
      <p:sp>
        <p:nvSpPr>
          <p:cNvPr id="24" name="Text Placeholder 23"/>
          <p:cNvSpPr>
            <a:spLocks noGrp="1"/>
          </p:cNvSpPr>
          <p:nvPr>
            <p:ph type="body" sz="quarter" idx="23"/>
          </p:nvPr>
        </p:nvSpPr>
        <p:spPr>
          <a:xfrm>
            <a:off x="-1" y="1600200"/>
            <a:ext cx="9143999" cy="2971800"/>
          </a:xfrm>
        </p:spPr>
        <p:txBody>
          <a:bodyPr/>
          <a:lstStyle/>
          <a:p>
            <a:pPr>
              <a:spcBef>
                <a:spcPts val="0"/>
              </a:spcBef>
              <a:spcAft>
                <a:spcPts val="3300"/>
              </a:spcAft>
            </a:pPr>
            <a:r>
              <a:rPr lang="en-US" dirty="0"/>
              <a:t>Because electrode potential depends on ion concentrations, it is possible to construct a galvanic cell from two half-cells composed of the same material but differing in ion concentrations. </a:t>
            </a:r>
          </a:p>
          <a:p>
            <a:pPr>
              <a:spcBef>
                <a:spcPts val="0"/>
              </a:spcBef>
              <a:spcAft>
                <a:spcPts val="2800"/>
              </a:spcAft>
            </a:pPr>
            <a:r>
              <a:rPr lang="en-US" dirty="0"/>
              <a:t>Such a cell is called a </a:t>
            </a:r>
            <a:r>
              <a:rPr lang="en-US" b="1" i="1" dirty="0"/>
              <a:t>concentration cell. </a:t>
            </a:r>
            <a:endParaRPr lang="en-US" dirty="0"/>
          </a:p>
        </p:txBody>
      </p:sp>
    </p:spTree>
    <p:extLst>
      <p:ext uri="{BB962C8B-B14F-4D97-AF65-F5344CB8AC3E}">
        <p14:creationId xmlns:p14="http://schemas.microsoft.com/office/powerpoint/2010/main" val="37512876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63610" cy="990600"/>
          </a:xfrm>
        </p:spPr>
        <p:txBody>
          <a:bodyPr/>
          <a:lstStyle/>
          <a:p>
            <a:pPr marL="1257300" indent="-1257300" defTabSz="857250">
              <a:tabLst>
                <a:tab pos="1257300" algn="l"/>
              </a:tabLst>
            </a:pPr>
            <a:r>
              <a:rPr lang="en-US" dirty="0">
                <a:solidFill>
                  <a:schemeClr val="bg1"/>
                </a:solidFill>
                <a:latin typeface="Calibri"/>
              </a:rPr>
              <a:t>19.5</a:t>
            </a:r>
            <a:r>
              <a:rPr lang="en-US" dirty="0">
                <a:latin typeface="Calibri"/>
              </a:rPr>
              <a:t>	Spontaneity of Redox Reactions Under Conditions Other Than Standard State-</a:t>
            </a:r>
            <a:r>
              <a:rPr lang="en-US" dirty="0"/>
              <a:t>4</a:t>
            </a:r>
          </a:p>
        </p:txBody>
      </p:sp>
      <p:pic>
        <p:nvPicPr>
          <p:cNvPr id="15" name="Picture 14" descr="A concentration cell has two beakers with the same ion solution (in this case Zn2+), but the solutions have different concentrations.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394" y="1143000"/>
            <a:ext cx="5731212" cy="5334000"/>
          </a:xfrm>
          <a:prstGeom prst="rect">
            <a:avLst/>
          </a:prstGeom>
        </p:spPr>
      </p:pic>
      <mc:AlternateContent xmlns:mc="http://schemas.openxmlformats.org/markup-compatibility/2006" xmlns:a14="http://schemas.microsoft.com/office/drawing/2010/main">
        <mc:Choice Requires="a14">
          <p:sp>
            <p:nvSpPr>
              <p:cNvPr id="29" name="Text Placeholder 2"/>
              <p:cNvSpPr>
                <a:spLocks noGrp="1"/>
              </p:cNvSpPr>
              <p:nvPr>
                <p:ph type="body" sz="quarter" idx="4294967295"/>
              </p:nvPr>
            </p:nvSpPr>
            <p:spPr>
              <a:xfrm>
                <a:off x="2362200" y="6248400"/>
                <a:ext cx="4419600" cy="381000"/>
              </a:xfrm>
              <a:prstGeom prst="rect">
                <a:avLst/>
              </a:prstGeom>
              <a:solidFill>
                <a:srgbClr val="FFFFFF"/>
              </a:solidFill>
            </p:spPr>
            <p:txBody>
              <a:bodyPr/>
              <a:lstStyle>
                <a:lvl1pPr marL="0" indent="0">
                  <a:buNone/>
                  <a:defRPr sz="2800"/>
                </a:lvl1pPr>
              </a:lstStyle>
              <a:p>
                <a:pPr lvl="0" algn="ctr"/>
                <a14:m>
                  <m:oMathPara xmlns:m="http://schemas.openxmlformats.org/officeDocument/2006/math">
                    <m:oMathParaPr>
                      <m:jc m:val="centerGroup"/>
                    </m:oMathParaPr>
                    <m:oMath xmlns:m="http://schemas.openxmlformats.org/officeDocument/2006/math">
                      <m:r>
                        <m:rPr>
                          <m:sty m:val="p"/>
                        </m:rPr>
                        <a:rPr lang="en-US" sz="1900" b="0" i="0" smtClean="0">
                          <a:latin typeface="Cambria Math" panose="02040503050406030204" pitchFamily="18" charset="0"/>
                        </a:rPr>
                        <m:t>Zn</m:t>
                      </m:r>
                      <m:d>
                        <m:dPr>
                          <m:ctrlPr>
                            <a:rPr lang="en-US" sz="1900" b="0" i="1" smtClean="0">
                              <a:latin typeface="Cambria Math" panose="02040503050406030204" pitchFamily="18" charset="0"/>
                            </a:rPr>
                          </m:ctrlPr>
                        </m:dPr>
                        <m:e>
                          <m:r>
                            <a:rPr lang="en-US" sz="1900" b="0" i="1" smtClean="0">
                              <a:latin typeface="Cambria Math" panose="02040503050406030204" pitchFamily="18" charset="0"/>
                            </a:rPr>
                            <m:t>𝑠</m:t>
                          </m:r>
                        </m:e>
                      </m:d>
                      <m:d>
                        <m:dPr>
                          <m:begChr m:val="|"/>
                          <m:endChr m:val="|"/>
                          <m:ctrlPr>
                            <a:rPr lang="en-US" sz="1900" b="0" i="1" smtClean="0">
                              <a:latin typeface="Cambria Math" panose="02040503050406030204" pitchFamily="18" charset="0"/>
                            </a:rPr>
                          </m:ctrlPr>
                        </m:dPr>
                        <m:e>
                          <m:sSup>
                            <m:sSupPr>
                              <m:ctrlPr>
                                <a:rPr lang="en-US" sz="1900" b="0" i="1" smtClean="0">
                                  <a:latin typeface="Cambria Math" panose="02040503050406030204" pitchFamily="18" charset="0"/>
                                </a:rPr>
                              </m:ctrlPr>
                            </m:sSupPr>
                            <m:e>
                              <m:r>
                                <m:rPr>
                                  <m:sty m:val="p"/>
                                </m:rPr>
                                <a:rPr lang="en-US" sz="1900" b="0" i="0" smtClean="0">
                                  <a:latin typeface="Cambria Math" panose="02040503050406030204" pitchFamily="18" charset="0"/>
                                </a:rPr>
                                <m:t>Zn</m:t>
                              </m:r>
                            </m:e>
                            <m:sup>
                              <m:r>
                                <a:rPr lang="en-US" sz="1900" b="0" i="1" smtClean="0">
                                  <a:latin typeface="Cambria Math" panose="02040503050406030204" pitchFamily="18" charset="0"/>
                                </a:rPr>
                                <m:t>2</m:t>
                              </m:r>
                              <m:r>
                                <a:rPr lang="en-US" sz="1900" b="0" i="1" smtClean="0">
                                  <a:latin typeface="Cambria Math" panose="02040503050406030204" pitchFamily="18" charset="0"/>
                                  <a:ea typeface="Cambria Math" panose="02040503050406030204" pitchFamily="18" charset="0"/>
                                </a:rPr>
                                <m:t>+</m:t>
                              </m:r>
                            </m:sup>
                          </m:sSup>
                          <m:d>
                            <m:dPr>
                              <m:ctrlPr>
                                <a:rPr lang="en-US" sz="1900" b="0" i="1" smtClean="0">
                                  <a:latin typeface="Cambria Math" panose="02040503050406030204" pitchFamily="18" charset="0"/>
                                </a:rPr>
                              </m:ctrlPr>
                            </m:dPr>
                            <m:e>
                              <m:r>
                                <a:rPr lang="en-US" sz="1900" b="0" i="1" smtClean="0">
                                  <a:latin typeface="Cambria Math" panose="02040503050406030204" pitchFamily="18" charset="0"/>
                                </a:rPr>
                                <m:t>0.10 </m:t>
                              </m:r>
                              <m:r>
                                <a:rPr lang="en-US" sz="1900" b="0" i="1" smtClean="0">
                                  <a:latin typeface="Cambria Math" panose="02040503050406030204" pitchFamily="18" charset="0"/>
                                </a:rPr>
                                <m:t>𝑀</m:t>
                              </m:r>
                            </m:e>
                          </m:d>
                        </m:e>
                      </m:d>
                      <m:d>
                        <m:dPr>
                          <m:begChr m:val="|"/>
                          <m:endChr m:val="|"/>
                          <m:ctrlPr>
                            <a:rPr lang="en-US" sz="1900" b="0" i="1" smtClean="0">
                              <a:latin typeface="Cambria Math" panose="02040503050406030204" pitchFamily="18" charset="0"/>
                            </a:rPr>
                          </m:ctrlPr>
                        </m:dPr>
                        <m:e>
                          <m:sSup>
                            <m:sSupPr>
                              <m:ctrlPr>
                                <a:rPr lang="en-US" sz="1900" i="1">
                                  <a:latin typeface="Cambria Math" panose="02040503050406030204" pitchFamily="18" charset="0"/>
                                </a:rPr>
                              </m:ctrlPr>
                            </m:sSupPr>
                            <m:e>
                              <m:r>
                                <m:rPr>
                                  <m:sty m:val="p"/>
                                </m:rPr>
                                <a:rPr lang="en-US" sz="1900">
                                  <a:latin typeface="Cambria Math" panose="02040503050406030204" pitchFamily="18" charset="0"/>
                                </a:rPr>
                                <m:t>Zn</m:t>
                              </m:r>
                            </m:e>
                            <m:sup>
                              <m:r>
                                <a:rPr lang="en-US" sz="1900" i="1">
                                  <a:latin typeface="Cambria Math" panose="02040503050406030204" pitchFamily="18" charset="0"/>
                                </a:rPr>
                                <m:t>2</m:t>
                              </m:r>
                              <m:r>
                                <a:rPr lang="en-US" sz="1900" i="1">
                                  <a:latin typeface="Cambria Math" panose="02040503050406030204" pitchFamily="18" charset="0"/>
                                  <a:ea typeface="Cambria Math" panose="02040503050406030204" pitchFamily="18" charset="0"/>
                                </a:rPr>
                                <m:t>+</m:t>
                              </m:r>
                            </m:sup>
                          </m:sSup>
                          <m:d>
                            <m:dPr>
                              <m:ctrlPr>
                                <a:rPr lang="en-US" sz="1900" i="1">
                                  <a:latin typeface="Cambria Math" panose="02040503050406030204" pitchFamily="18" charset="0"/>
                                </a:rPr>
                              </m:ctrlPr>
                            </m:dPr>
                            <m:e>
                              <m:r>
                                <a:rPr lang="en-US" sz="1900" b="0" i="1" smtClean="0">
                                  <a:latin typeface="Cambria Math" panose="02040503050406030204" pitchFamily="18" charset="0"/>
                                </a:rPr>
                                <m:t>1.</m:t>
                              </m:r>
                              <m:r>
                                <a:rPr lang="en-US" sz="1900" i="1">
                                  <a:latin typeface="Cambria Math" panose="02040503050406030204" pitchFamily="18" charset="0"/>
                                </a:rPr>
                                <m:t>0 </m:t>
                              </m:r>
                              <m:r>
                                <a:rPr lang="en-US" sz="1900" i="1">
                                  <a:latin typeface="Cambria Math" panose="02040503050406030204" pitchFamily="18" charset="0"/>
                                </a:rPr>
                                <m:t>𝑀</m:t>
                              </m:r>
                            </m:e>
                          </m:d>
                        </m:e>
                      </m:d>
                      <m:r>
                        <m:rPr>
                          <m:sty m:val="p"/>
                        </m:rPr>
                        <a:rPr lang="en-US" sz="1900" b="0" i="0" smtClean="0">
                          <a:latin typeface="Cambria Math" panose="02040503050406030204" pitchFamily="18" charset="0"/>
                        </a:rPr>
                        <m:t>Zn</m:t>
                      </m:r>
                      <m:d>
                        <m:dPr>
                          <m:ctrlPr>
                            <a:rPr lang="en-US" sz="1900" b="0" i="1" smtClean="0">
                              <a:latin typeface="Cambria Math" panose="02040503050406030204" pitchFamily="18" charset="0"/>
                            </a:rPr>
                          </m:ctrlPr>
                        </m:dPr>
                        <m:e>
                          <m:r>
                            <a:rPr lang="en-US" sz="1900" b="0" i="1" smtClean="0">
                              <a:latin typeface="Cambria Math" panose="02040503050406030204" pitchFamily="18" charset="0"/>
                            </a:rPr>
                            <m:t>𝑠</m:t>
                          </m:r>
                        </m:e>
                      </m:d>
                    </m:oMath>
                  </m:oMathPara>
                </a14:m>
                <a:endParaRPr lang="en-US" sz="1900" dirty="0"/>
              </a:p>
            </p:txBody>
          </p:sp>
        </mc:Choice>
        <mc:Fallback xmlns="">
          <p:sp>
            <p:nvSpPr>
              <p:cNvPr id="29" name="Text Placeholder 2"/>
              <p:cNvSpPr>
                <a:spLocks noGrp="1" noRot="1" noChangeAspect="1" noMove="1" noResize="1" noEditPoints="1" noAdjustHandles="1" noChangeArrowheads="1" noChangeShapeType="1" noTextEdit="1"/>
              </p:cNvSpPr>
              <p:nvPr>
                <p:ph type="body" sz="quarter" idx="4294967295"/>
              </p:nvPr>
            </p:nvSpPr>
            <p:spPr>
              <a:xfrm>
                <a:off x="2362200" y="6248400"/>
                <a:ext cx="4419600" cy="381000"/>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730938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10600" cy="990600"/>
          </a:xfrm>
          <a:prstGeom prst="rect">
            <a:avLst/>
          </a:prstGeom>
        </p:spPr>
        <p:txBody>
          <a:bodyPr/>
          <a:lstStyle/>
          <a:p>
            <a:pPr marL="1257300" indent="-1257300" algn="l"/>
            <a:r>
              <a:rPr lang="en-US" dirty="0">
                <a:solidFill>
                  <a:schemeClr val="bg1"/>
                </a:solidFill>
              </a:rPr>
              <a:t>19.5</a:t>
            </a:r>
            <a:r>
              <a:rPr lang="en-US" dirty="0"/>
              <a:t>	Spontaneity of Redox Reactions Under Conditions Other Than Standard State-5</a:t>
            </a:r>
          </a:p>
        </p:txBody>
      </p:sp>
      <p:sp>
        <p:nvSpPr>
          <p:cNvPr id="23" name="Text Placeholder 22"/>
          <p:cNvSpPr>
            <a:spLocks noGrp="1"/>
          </p:cNvSpPr>
          <p:nvPr>
            <p:ph type="body" sz="quarter" idx="22"/>
          </p:nvPr>
        </p:nvSpPr>
        <p:spPr>
          <a:xfrm>
            <a:off x="0" y="1092934"/>
            <a:ext cx="9120809" cy="499594"/>
          </a:xfrm>
        </p:spPr>
        <p:txBody>
          <a:bodyPr/>
          <a:lstStyle/>
          <a:p>
            <a:r>
              <a:rPr lang="en-US" dirty="0"/>
              <a:t>Concentration Cells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20810" cy="5029200"/>
              </a:xfrm>
            </p:spPr>
            <p:txBody>
              <a:bodyPr/>
              <a:lstStyle/>
              <a:p>
                <a:pPr defTabSz="971550">
                  <a:spcBef>
                    <a:spcPts val="0"/>
                  </a:spcBef>
                  <a:spcAft>
                    <a:spcPts val="2100"/>
                  </a:spcAft>
                  <a:tabLst>
                    <a:tab pos="3549650" algn="l"/>
                  </a:tabLst>
                </a:pPr>
                <a:r>
                  <a:rPr lang="en-US" i="1" dirty="0"/>
                  <a:t>Oxidation:		</a:t>
                </a:r>
                <a14:m>
                  <m:oMath xmlns:m="http://schemas.openxmlformats.org/officeDocument/2006/math">
                    <m:r>
                      <m:rPr>
                        <m:sty m:val="p"/>
                      </m:rPr>
                      <a:rPr lang="en-US" b="0" i="0" smtClean="0">
                        <a:latin typeface="Cambria Math" panose="02040503050406030204" pitchFamily="18" charset="0"/>
                      </a:rPr>
                      <m:t>Zn</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Zn</m:t>
                        </m:r>
                      </m:e>
                      <m:sup>
                        <m:r>
                          <a:rPr lang="en-US" b="0" i="1"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0.10 </m:t>
                        </m:r>
                        <m:r>
                          <a:rPr lang="en-US" b="0" i="1" smtClean="0">
                            <a:latin typeface="Cambria Math" panose="02040503050406030204" pitchFamily="18" charset="0"/>
                            <a:ea typeface="Cambria Math" panose="02040503050406030204" pitchFamily="18" charset="0"/>
                          </a:rPr>
                          <m:t>𝑀</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a14:m>
                <a:endParaRPr lang="en-US" i="1" dirty="0"/>
              </a:p>
              <a:p>
                <a:pPr>
                  <a:spcBef>
                    <a:spcPts val="0"/>
                  </a:spcBef>
                  <a:spcAft>
                    <a:spcPts val="2100"/>
                  </a:spcAft>
                </a:pPr>
                <a14:m>
                  <m:oMath xmlns:m="http://schemas.openxmlformats.org/officeDocument/2006/math">
                    <m:r>
                      <m:rPr>
                        <m:nor/>
                      </m:rPr>
                      <a:rPr lang="en-US" i="1" dirty="0"/>
                      <m:t>Reduction</m:t>
                    </m:r>
                  </m:oMath>
                </a14:m>
                <a:r>
                  <a:rPr lang="en-US" i="1" dirty="0"/>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Zn</m:t>
                        </m:r>
                      </m:e>
                      <m:sup>
                        <m:r>
                          <a:rPr lang="en-US" i="1">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1.0 </m:t>
                        </m:r>
                        <m:r>
                          <a:rPr lang="en-US" i="1">
                            <a:latin typeface="Cambria Math" panose="02040503050406030204" pitchFamily="18" charset="0"/>
                            <a:ea typeface="Cambria Math" panose="02040503050406030204" pitchFamily="18" charset="0"/>
                          </a:rPr>
                          <m:t>𝑀</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Zn</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endParaRPr lang="en-US" i="1" dirty="0"/>
              </a:p>
              <a:p>
                <a:pPr defTabSz="954088">
                  <a:spcBef>
                    <a:spcPts val="0"/>
                  </a:spcBef>
                  <a:spcAft>
                    <a:spcPts val="2300"/>
                  </a:spcAft>
                  <a:tabLst>
                    <a:tab pos="2863850" algn="l"/>
                  </a:tabLst>
                </a:pPr>
                <a14:m>
                  <m:oMath xmlns:m="http://schemas.openxmlformats.org/officeDocument/2006/math">
                    <m:r>
                      <a:rPr lang="en-US" i="1">
                        <a:latin typeface="Cambria Math" panose="02040503050406030204" pitchFamily="18" charset="0"/>
                      </a:rPr>
                      <m:t>𝑂𝑣𝑒𝑟𝑎𝑙𝑙</m:t>
                    </m:r>
                  </m:oMath>
                </a14:m>
                <a:r>
                  <a:rPr lang="en-US" i="1" dirty="0"/>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Zn</m:t>
                        </m:r>
                      </m:e>
                      <m:sup>
                        <m:r>
                          <a:rPr lang="en-US" i="1">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1.0 </m:t>
                        </m:r>
                        <m:r>
                          <a:rPr lang="en-US" i="1">
                            <a:latin typeface="Cambria Math" panose="02040503050406030204" pitchFamily="18" charset="0"/>
                            <a:ea typeface="Cambria Math" panose="02040503050406030204" pitchFamily="18" charset="0"/>
                          </a:rPr>
                          <m:t>𝑀</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Z</m:t>
                        </m:r>
                        <m:r>
                          <m:rPr>
                            <m:sty m:val="p"/>
                          </m:rPr>
                          <a:rPr lang="en-US" i="0">
                            <a:latin typeface="Cambria Math" panose="02040503050406030204" pitchFamily="18" charset="0"/>
                            <a:ea typeface="Cambria Math" panose="02040503050406030204" pitchFamily="18" charset="0"/>
                          </a:rPr>
                          <m:t>n</m:t>
                        </m:r>
                      </m:e>
                      <m:sup>
                        <m:r>
                          <a:rPr lang="en-US" i="1">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0</m:t>
                        </m:r>
                        <m:r>
                          <a:rPr lang="en-US" b="0" i="1" smtClean="0">
                            <a:latin typeface="Cambria Math" panose="02040503050406030204" pitchFamily="18" charset="0"/>
                            <a:ea typeface="Cambria Math" panose="02040503050406030204" pitchFamily="18" charset="0"/>
                          </a:rPr>
                          <m:t>.10</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e>
                    </m:d>
                  </m:oMath>
                </a14:m>
                <a:endParaRPr lang="en-US" i="1" dirty="0"/>
              </a:p>
              <a:p>
                <a:pPr>
                  <a:spcBef>
                    <a:spcPts val="0"/>
                  </a:spcBef>
                  <a:spcAft>
                    <a:spcPts val="23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𝐸</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0.0592 </m:t>
                          </m:r>
                          <m:r>
                            <m:rPr>
                              <m:sty m:val="p"/>
                            </m:rPr>
                            <a:rPr lang="en-US" b="0" i="0" smtClean="0">
                              <a:latin typeface="Cambria Math" panose="02040503050406030204" pitchFamily="18" charset="0"/>
                            </a:rPr>
                            <m:t>V</m:t>
                          </m:r>
                        </m:num>
                        <m:den>
                          <m:r>
                            <a:rPr lang="en-US" b="0" i="1" smtClean="0">
                              <a:latin typeface="Cambria Math" panose="02040503050406030204" pitchFamily="18" charset="0"/>
                            </a:rPr>
                            <m:t>2</m:t>
                          </m:r>
                        </m:den>
                      </m:f>
                      <m:r>
                        <m:rPr>
                          <m:sty m:val="p"/>
                        </m:rPr>
                        <a:rPr lang="en-US" b="0" i="0" smtClean="0">
                          <a:latin typeface="Cambria Math" panose="02040503050406030204" pitchFamily="18" charset="0"/>
                        </a:rPr>
                        <m:t>log</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Zn</m:t>
                                      </m:r>
                                    </m:e>
                                    <m:sup>
                                      <m:r>
                                        <a:rPr lang="en-US" b="0" i="0" smtClean="0">
                                          <a:latin typeface="Cambria Math" panose="02040503050406030204" pitchFamily="18" charset="0"/>
                                        </a:rPr>
                                        <m:t>2+</m:t>
                                      </m:r>
                                    </m:sup>
                                  </m:sSup>
                                </m:e>
                              </m:d>
                            </m:e>
                            <m:sub>
                              <m:r>
                                <m:rPr>
                                  <m:sty m:val="p"/>
                                </m:rPr>
                                <a:rPr lang="en-US" b="0" i="0" smtClean="0">
                                  <a:latin typeface="Cambria Math" panose="02040503050406030204" pitchFamily="18" charset="0"/>
                                </a:rPr>
                                <m:t>dilute</m:t>
                              </m:r>
                            </m:sub>
                          </m:sSub>
                        </m:num>
                        <m:den>
                          <m:sSub>
                            <m:sSubPr>
                              <m:ctrlPr>
                                <a:rPr lang="en-US" b="0" i="1" smtClean="0">
                                  <a:latin typeface="Cambria Math" panose="02040503050406030204" pitchFamily="18" charset="0"/>
                                </a:rPr>
                              </m:ctrlPr>
                            </m:sSubPr>
                            <m:e>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Zn</m:t>
                                      </m:r>
                                    </m:e>
                                    <m:sup>
                                      <m:r>
                                        <a:rPr lang="en-US" b="0" i="1" smtClean="0">
                                          <a:latin typeface="Cambria Math" panose="02040503050406030204" pitchFamily="18" charset="0"/>
                                        </a:rPr>
                                        <m:t>2+</m:t>
                                      </m:r>
                                    </m:sup>
                                  </m:sSup>
                                </m:e>
                              </m:d>
                            </m:e>
                            <m:sub>
                              <m:r>
                                <m:rPr>
                                  <m:sty m:val="p"/>
                                </m:rPr>
                                <a:rPr lang="en-US" b="0" i="0" smtClean="0">
                                  <a:latin typeface="Cambria Math" panose="02040503050406030204" pitchFamily="18" charset="0"/>
                                </a:rPr>
                                <m:t>concentrated</m:t>
                              </m:r>
                            </m:sub>
                          </m:sSub>
                        </m:den>
                      </m:f>
                    </m:oMath>
                  </m:oMathPara>
                </a14:m>
                <a:endParaRPr lang="en-US" dirty="0"/>
              </a:p>
              <a:p>
                <a:pPr>
                  <a:spcBef>
                    <a:spcPts val="0"/>
                  </a:spcBef>
                  <a:spcAft>
                    <a:spcPts val="22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=0−</m:t>
                      </m:r>
                      <m:f>
                        <m:fPr>
                          <m:ctrlPr>
                            <a:rPr lang="en-US" b="0" i="1" smtClean="0">
                              <a:latin typeface="Cambria Math" panose="02040503050406030204" pitchFamily="18" charset="0"/>
                            </a:rPr>
                          </m:ctrlPr>
                        </m:fPr>
                        <m:num>
                          <m:r>
                            <a:rPr lang="en-US" b="0" i="1" smtClean="0">
                              <a:latin typeface="Cambria Math" panose="02040503050406030204" pitchFamily="18" charset="0"/>
                            </a:rPr>
                            <m:t>0.0592 </m:t>
                          </m:r>
                          <m:r>
                            <m:rPr>
                              <m:sty m:val="p"/>
                            </m:rPr>
                            <a:rPr lang="en-US" b="0" i="0" smtClean="0">
                              <a:latin typeface="Cambria Math" panose="02040503050406030204" pitchFamily="18" charset="0"/>
                            </a:rPr>
                            <m:t>V</m:t>
                          </m:r>
                        </m:num>
                        <m:den>
                          <m:r>
                            <a:rPr lang="en-US" b="0" i="1" smtClean="0">
                              <a:latin typeface="Cambria Math" panose="02040503050406030204" pitchFamily="18" charset="0"/>
                            </a:rPr>
                            <m:t>2</m:t>
                          </m:r>
                        </m:den>
                      </m:f>
                      <m:r>
                        <m:rPr>
                          <m:sty m:val="p"/>
                        </m:rPr>
                        <a:rPr lang="en-US" b="0" i="0" smtClean="0">
                          <a:latin typeface="Cambria Math" panose="02040503050406030204" pitchFamily="18" charset="0"/>
                        </a:rPr>
                        <m:t>log</m:t>
                      </m:r>
                      <m:f>
                        <m:fPr>
                          <m:ctrlPr>
                            <a:rPr lang="en-US" b="0" i="1" smtClean="0">
                              <a:latin typeface="Cambria Math" panose="02040503050406030204" pitchFamily="18" charset="0"/>
                            </a:rPr>
                          </m:ctrlPr>
                        </m:fPr>
                        <m:num>
                          <m:r>
                            <a:rPr lang="en-US" b="0" i="1" smtClean="0">
                              <a:latin typeface="Cambria Math" panose="02040503050406030204" pitchFamily="18" charset="0"/>
                            </a:rPr>
                            <m:t>0.10</m:t>
                          </m:r>
                        </m:num>
                        <m:den>
                          <m:r>
                            <a:rPr lang="en-US" b="0" i="1" smtClean="0">
                              <a:latin typeface="Cambria Math" panose="02040503050406030204" pitchFamily="18" charset="0"/>
                            </a:rPr>
                            <m:t>1.0</m:t>
                          </m:r>
                        </m:den>
                      </m:f>
                    </m:oMath>
                  </m:oMathPara>
                </a14:m>
                <a:endParaRPr lang="en-US" dirty="0"/>
              </a:p>
              <a:p>
                <a:pPr marL="2806700">
                  <a:spcBef>
                    <a:spcPts val="0"/>
                  </a:spcBef>
                  <a:spcAft>
                    <a:spcPts val="23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=0.030 </m:t>
                      </m:r>
                      <m:r>
                        <m:rPr>
                          <m:sty m:val="p"/>
                        </m:rPr>
                        <a:rPr lang="en-US" b="0" i="0" smtClean="0">
                          <a:latin typeface="Cambria Math" panose="02040503050406030204" pitchFamily="18" charset="0"/>
                        </a:rPr>
                        <m:t>V</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20810" cy="5029200"/>
              </a:xfrm>
              <a:blipFill rotWithShape="0">
                <a:blip r:embed="rId2"/>
                <a:stretch>
                  <a:fillRect l="-1337" t="-1212"/>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1905000" y="2895600"/>
            <a:ext cx="6629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21174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257550" algn="l"/>
              </a:tabLst>
            </a:pPr>
            <a:r>
              <a:rPr lang="en-US" b="1" kern="0" dirty="0">
                <a:solidFill>
                  <a:srgbClr val="FFF799"/>
                </a:solidFill>
              </a:rPr>
              <a:t>SAMPLE PROBLEM	 </a:t>
            </a:r>
            <a:r>
              <a:rPr lang="en-US" b="1" kern="0" dirty="0">
                <a:solidFill>
                  <a:schemeClr val="bg1"/>
                </a:solidFill>
              </a:rPr>
              <a:t>19.7	</a:t>
            </a:r>
            <a:endParaRPr lang="en-US" dirty="0"/>
          </a:p>
        </p:txBody>
      </p:sp>
      <p:sp>
        <p:nvSpPr>
          <p:cNvPr id="25" name="Text Placeholder 24"/>
          <p:cNvSpPr>
            <a:spLocks noGrp="1"/>
          </p:cNvSpPr>
          <p:nvPr>
            <p:ph type="body" sz="quarter" idx="22"/>
          </p:nvPr>
        </p:nvSpPr>
        <p:spPr>
          <a:xfrm>
            <a:off x="0" y="952500"/>
            <a:ext cx="9144000" cy="5334000"/>
          </a:xfrm>
        </p:spPr>
        <p:txBody>
          <a:bodyPr/>
          <a:lstStyle/>
          <a:p>
            <a:pPr>
              <a:spcBef>
                <a:spcPts val="0"/>
              </a:spcBef>
              <a:spcAft>
                <a:spcPts val="1700"/>
              </a:spcAft>
            </a:pPr>
            <a:r>
              <a:rPr lang="en-US" dirty="0"/>
              <a:t>An electrochemical cell is constructed for the purpose of determining the </a:t>
            </a:r>
            <a:r>
              <a:rPr lang="en-US" i="1" dirty="0"/>
              <a:t>K</a:t>
            </a:r>
            <a:r>
              <a:rPr lang="en-US" baseline="-25000" dirty="0"/>
              <a:t>sp</a:t>
            </a:r>
            <a:r>
              <a:rPr lang="en-US" dirty="0"/>
              <a:t> of silver cyanide (AgCN) at 25°C. </a:t>
            </a:r>
            <a:endParaRPr lang="en-US" sz="1400" dirty="0"/>
          </a:p>
          <a:p>
            <a:pPr>
              <a:spcBef>
                <a:spcPts val="0"/>
              </a:spcBef>
              <a:spcAft>
                <a:spcPts val="1600"/>
              </a:spcAft>
            </a:pPr>
            <a:r>
              <a:rPr lang="en-US" dirty="0"/>
              <a:t>One half-cell consists of a silver electrode in a 1.00-</a:t>
            </a:r>
            <a:r>
              <a:rPr lang="en-US" i="1" dirty="0"/>
              <a:t>M </a:t>
            </a:r>
            <a:r>
              <a:rPr lang="en-US" dirty="0"/>
              <a:t>solution of silver nitrate. </a:t>
            </a:r>
            <a:endParaRPr lang="en-US" sz="1400" dirty="0"/>
          </a:p>
          <a:p>
            <a:pPr>
              <a:spcBef>
                <a:spcPts val="0"/>
              </a:spcBef>
              <a:spcAft>
                <a:spcPts val="1800"/>
              </a:spcAft>
            </a:pPr>
            <a:r>
              <a:rPr lang="en-US" dirty="0"/>
              <a:t>The other half-cell consists of a silver electrode in a saturated solution of silver cyanide. </a:t>
            </a:r>
            <a:endParaRPr lang="en-US" sz="1400" dirty="0"/>
          </a:p>
          <a:p>
            <a:pPr>
              <a:spcBef>
                <a:spcPts val="0"/>
              </a:spcBef>
              <a:spcAft>
                <a:spcPts val="1600"/>
              </a:spcAft>
            </a:pPr>
            <a:r>
              <a:rPr lang="en-US" dirty="0"/>
              <a:t>The cell potential is measured and found to be 0.470 V. </a:t>
            </a:r>
            <a:endParaRPr lang="en-US" sz="1400" dirty="0"/>
          </a:p>
          <a:p>
            <a:pPr>
              <a:spcBef>
                <a:spcPts val="0"/>
              </a:spcBef>
              <a:spcAft>
                <a:spcPts val="2000"/>
              </a:spcAft>
            </a:pPr>
            <a:r>
              <a:rPr lang="en-US" dirty="0"/>
              <a:t>Determine the concentration of silver ion in the saturated silver cyanide solution and the value of </a:t>
            </a:r>
            <a:r>
              <a:rPr lang="en-US" i="1" dirty="0"/>
              <a:t>K</a:t>
            </a:r>
            <a:r>
              <a:rPr lang="en-US" baseline="-25000" dirty="0"/>
              <a:t>sp</a:t>
            </a:r>
            <a:r>
              <a:rPr lang="en-US" dirty="0"/>
              <a:t> for AgCN. </a:t>
            </a:r>
          </a:p>
        </p:txBody>
      </p:sp>
    </p:spTree>
    <p:extLst>
      <p:ext uri="{BB962C8B-B14F-4D97-AF65-F5344CB8AC3E}">
        <p14:creationId xmlns:p14="http://schemas.microsoft.com/office/powerpoint/2010/main" val="13058653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19.7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4617"/>
                <a:ext cx="9144000" cy="4343400"/>
              </a:xfrm>
            </p:spPr>
            <p:txBody>
              <a:bodyPr/>
              <a:lstStyle/>
              <a:p>
                <a:pPr>
                  <a:spcBef>
                    <a:spcPts val="0"/>
                  </a:spcBef>
                </a:pPr>
                <a:r>
                  <a:rPr lang="en-US" b="1" dirty="0">
                    <a:solidFill>
                      <a:srgbClr val="43638E"/>
                    </a:solidFill>
                  </a:rPr>
                  <a:t>Setup</a:t>
                </a:r>
              </a:p>
              <a:p>
                <a:pPr>
                  <a:spcBef>
                    <a:spcPts val="0"/>
                  </a:spcBef>
                  <a:spcAft>
                    <a:spcPts val="3400"/>
                  </a:spcAft>
                </a:pPr>
                <a:r>
                  <a:rPr lang="en-US" dirty="0"/>
                  <a:t>Because this is a concentration cell, </a:t>
                </a:r>
                <a14:m>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𝐸</m:t>
                        </m:r>
                      </m:e>
                      <m:sub>
                        <m:r>
                          <m:rPr>
                            <m:sty m:val="p"/>
                          </m:rPr>
                          <a:rPr lang="en-US" b="0" i="0" smtClean="0">
                            <a:latin typeface="Cambria Math" panose="02040503050406030204" pitchFamily="18" charset="0"/>
                          </a:rPr>
                          <m:t>cell</m:t>
                        </m:r>
                      </m:sub>
                      <m:sup>
                        <m:r>
                          <a:rPr lang="en-US" i="1" smtClean="0">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0 </m:t>
                    </m:r>
                    <m:r>
                      <m:rPr>
                        <m:nor/>
                      </m:rPr>
                      <a:rPr lang="en-US" b="0" i="0" smtClean="0">
                        <a:latin typeface="Cambria Math" panose="02040503050406030204" pitchFamily="18" charset="0"/>
                        <a:ea typeface="Cambria Math" panose="02040503050406030204" pitchFamily="18" charset="0"/>
                      </a:rPr>
                      <m:t>V</m:t>
                    </m:r>
                  </m:oMath>
                </a14:m>
                <a:r>
                  <a:rPr lang="en-US" dirty="0"/>
                  <a:t>. </a:t>
                </a:r>
              </a:p>
              <a:p>
                <a:pPr>
                  <a:spcBef>
                    <a:spcPts val="0"/>
                  </a:spcBef>
                  <a:spcAft>
                    <a:spcPts val="2000"/>
                  </a:spcAft>
                </a:pPr>
                <a:r>
                  <a:rPr lang="en-US" dirty="0"/>
                  <a:t>The reaction quotient, </a:t>
                </a:r>
                <a:r>
                  <a:rPr lang="en-US" i="1" dirty="0"/>
                  <a:t>Q</a:t>
                </a:r>
                <a:r>
                  <a:rPr lang="en-US" dirty="0"/>
                  <a:t>, is (</a:t>
                </a:r>
                <a:r>
                  <a:rPr lang="en-US" i="1" dirty="0"/>
                  <a:t>x M</a:t>
                </a:r>
                <a:r>
                  <a:rPr lang="en-US" dirty="0"/>
                  <a:t>)/(1.00 </a:t>
                </a:r>
                <a:r>
                  <a:rPr lang="en-US" i="1" dirty="0"/>
                  <a:t>M</a:t>
                </a:r>
                <a:r>
                  <a:rPr lang="en-US" dirty="0"/>
                  <a:t>); and the value of </a:t>
                </a:r>
                <a:r>
                  <a:rPr lang="en-US" i="1" dirty="0"/>
                  <a:t>n </a:t>
                </a:r>
                <a:r>
                  <a:rPr lang="en-US" dirty="0"/>
                  <a:t>is 1. </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4617"/>
                <a:ext cx="9144000" cy="4343400"/>
              </a:xfrm>
              <a:blipFill rotWithShape="0">
                <a:blip r:embed="rId2"/>
                <a:stretch>
                  <a:fillRect l="-1333" t="-1404" r="-1667"/>
                </a:stretch>
              </a:blipFill>
            </p:spPr>
            <p:txBody>
              <a:bodyPr/>
              <a:lstStyle/>
              <a:p>
                <a:r>
                  <a:rPr lang="en-US">
                    <a:noFill/>
                  </a:rPr>
                  <a:t> </a:t>
                </a:r>
              </a:p>
            </p:txBody>
          </p:sp>
        </mc:Fallback>
      </mc:AlternateContent>
    </p:spTree>
    <p:extLst>
      <p:ext uri="{BB962C8B-B14F-4D97-AF65-F5344CB8AC3E}">
        <p14:creationId xmlns:p14="http://schemas.microsoft.com/office/powerpoint/2010/main" val="3371113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19.7	</a:t>
            </a:r>
            <a:r>
              <a:rPr lang="en-US" b="1" dirty="0">
                <a:solidFill>
                  <a:schemeClr val="bg1"/>
                </a:solidFill>
              </a:rPr>
              <a:t>Solution , Cont.</a:t>
            </a:r>
            <a:endParaRPr lang="en-US" dirty="0">
              <a:solidFill>
                <a:schemeClr val="bg1"/>
              </a:solidFill>
            </a:endParaRP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7620" y="952500"/>
                <a:ext cx="9067800" cy="5562600"/>
              </a:xfrm>
            </p:spPr>
            <p:txBody>
              <a:bodyPr/>
              <a:lstStyle/>
              <a:p>
                <a:pPr>
                  <a:spcBef>
                    <a:spcPts val="0"/>
                  </a:spcBef>
                  <a:tabLst>
                    <a:tab pos="2346325" algn="l"/>
                  </a:tabLst>
                </a:pPr>
                <a:r>
                  <a:rPr lang="en-US" b="1" dirty="0">
                    <a:solidFill>
                      <a:srgbClr val="43638E"/>
                    </a:solidFill>
                  </a:rPr>
                  <a:t>Solution</a:t>
                </a:r>
              </a:p>
              <a:p>
                <a:pPr>
                  <a:spcBef>
                    <a:spcPts val="0"/>
                  </a:spcBef>
                  <a:tabLst>
                    <a:tab pos="2346325" algn="l"/>
                  </a:tabLst>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𝐸</m:t>
                          </m:r>
                        </m:e>
                        <m:sub>
                          <m:r>
                            <m:rPr>
                              <m:sty m:val="p"/>
                            </m:rPr>
                            <a:rPr lang="en-US" sz="2400" b="0" i="0" smtClean="0">
                              <a:latin typeface="Cambria Math" panose="02040503050406030204" pitchFamily="18" charset="0"/>
                            </a:rPr>
                            <m:t>cell</m:t>
                          </m:r>
                        </m:sub>
                      </m:sSub>
                      <m:r>
                        <a:rPr lang="en-US" sz="2400" i="1">
                          <a:latin typeface="Cambria Math" panose="02040503050406030204" pitchFamily="18" charset="0"/>
                        </a:rPr>
                        <m:t>=</m:t>
                      </m:r>
                      <m:sSubSup>
                        <m:sSubSupPr>
                          <m:ctrlPr>
                            <a:rPr lang="en-US" sz="2400" i="1" smtClean="0">
                              <a:latin typeface="Cambria Math" panose="02040503050406030204" pitchFamily="18" charset="0"/>
                            </a:rPr>
                          </m:ctrlPr>
                        </m:sSubSupPr>
                        <m:e>
                          <m:r>
                            <a:rPr lang="en-US" sz="2400" b="0" i="1" smtClean="0">
                              <a:latin typeface="Cambria Math" panose="02040503050406030204" pitchFamily="18" charset="0"/>
                            </a:rPr>
                            <m:t>𝐸</m:t>
                          </m:r>
                        </m:e>
                        <m:sub>
                          <m:r>
                            <m:rPr>
                              <m:sty m:val="p"/>
                            </m:rPr>
                            <a:rPr lang="en-US" sz="2400" b="0" i="0" smtClean="0">
                              <a:latin typeface="Cambria Math" panose="02040503050406030204" pitchFamily="18" charset="0"/>
                            </a:rPr>
                            <m:t>cell</m:t>
                          </m:r>
                        </m:sub>
                        <m:sup>
                          <m:r>
                            <a:rPr lang="en-US" sz="2400" i="1" smtClean="0">
                              <a:latin typeface="Cambria Math" panose="02040503050406030204" pitchFamily="18" charset="0"/>
                              <a:ea typeface="Cambria Math" panose="02040503050406030204" pitchFamily="18" charset="0"/>
                            </a:rPr>
                            <m:t>°</m:t>
                          </m:r>
                        </m:sup>
                      </m:sSubSup>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0.0592 </m:t>
                          </m:r>
                          <m:r>
                            <m:rPr>
                              <m:sty m:val="p"/>
                            </m:rPr>
                            <a:rPr lang="en-US" sz="2400">
                              <a:latin typeface="Cambria Math" panose="02040503050406030204" pitchFamily="18" charset="0"/>
                              <a:ea typeface="Cambria Math" panose="02040503050406030204" pitchFamily="18" charset="0"/>
                            </a:rPr>
                            <m:t>V</m:t>
                          </m:r>
                        </m:num>
                        <m:den>
                          <m:r>
                            <a:rPr lang="en-US" sz="2400" i="1">
                              <a:latin typeface="Cambria Math" panose="02040503050406030204" pitchFamily="18" charset="0"/>
                              <a:ea typeface="Cambria Math" panose="02040503050406030204" pitchFamily="18" charset="0"/>
                            </a:rPr>
                            <m:t>𝑛</m:t>
                          </m:r>
                        </m:den>
                      </m:f>
                      <m:func>
                        <m:funcPr>
                          <m:ctrlPr>
                            <a:rPr lang="en-US" sz="2400" i="1">
                              <a:latin typeface="Cambria Math" panose="02040503050406030204" pitchFamily="18" charset="0"/>
                              <a:ea typeface="Cambria Math" panose="02040503050406030204" pitchFamily="18" charset="0"/>
                            </a:rPr>
                          </m:ctrlPr>
                        </m:funcPr>
                        <m:fName>
                          <m:r>
                            <m:rPr>
                              <m:sty m:val="p"/>
                            </m:rPr>
                            <a:rPr lang="en-US" sz="2400">
                              <a:latin typeface="Cambria Math" panose="02040503050406030204" pitchFamily="18" charset="0"/>
                              <a:ea typeface="Cambria Math" panose="02040503050406030204" pitchFamily="18" charset="0"/>
                            </a:rPr>
                            <m:t>log</m:t>
                          </m:r>
                        </m:fName>
                        <m:e>
                          <m:r>
                            <a:rPr lang="en-US" sz="2400" i="1">
                              <a:latin typeface="Cambria Math" panose="02040503050406030204" pitchFamily="18" charset="0"/>
                              <a:ea typeface="Cambria Math" panose="02040503050406030204" pitchFamily="18" charset="0"/>
                            </a:rPr>
                            <m:t>𝑄</m:t>
                          </m:r>
                        </m:e>
                      </m:func>
                    </m:oMath>
                  </m:oMathPara>
                </a14:m>
                <a:endParaRPr lang="en-US" sz="2400" i="1" dirty="0">
                  <a:latin typeface="Cambria Math" panose="02040503050406030204" pitchFamily="18" charset="0"/>
                  <a:ea typeface="Cambria Math" panose="02040503050406030204" pitchFamily="18" charset="0"/>
                </a:endParaRPr>
              </a:p>
              <a:p>
                <a:pPr marL="2119313" indent="-342900">
                  <a:spcBef>
                    <a:spcPts val="0"/>
                  </a:spcBef>
                  <a:spcAft>
                    <a:spcPts val="1800"/>
                  </a:spcAft>
                  <a:tabLst>
                    <a:tab pos="2346325" algn="l"/>
                  </a:tabLs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0.470 </m:t>
                      </m:r>
                      <m:r>
                        <m:rPr>
                          <m:sty m:val="p"/>
                        </m:rPr>
                        <a:rPr lang="en-US" sz="2400" b="0" i="0" smtClean="0">
                          <a:latin typeface="Cambria Math" panose="02040503050406030204" pitchFamily="18" charset="0"/>
                        </a:rPr>
                        <m:t>V</m:t>
                      </m:r>
                      <m:r>
                        <a:rPr lang="en-US" sz="2400" b="0" i="1" smtClean="0">
                          <a:latin typeface="Cambria Math" panose="02040503050406030204" pitchFamily="18" charset="0"/>
                        </a:rPr>
                        <m:t>=0−</m:t>
                      </m:r>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0.0592 </m:t>
                          </m:r>
                          <m:r>
                            <m:rPr>
                              <m:sty m:val="p"/>
                            </m:rPr>
                            <a:rPr lang="en-US" sz="2400">
                              <a:latin typeface="Cambria Math" panose="02040503050406030204" pitchFamily="18" charset="0"/>
                              <a:ea typeface="Cambria Math" panose="02040503050406030204" pitchFamily="18" charset="0"/>
                            </a:rPr>
                            <m:t>V</m:t>
                          </m:r>
                        </m:num>
                        <m:den>
                          <m:r>
                            <a:rPr lang="en-US" sz="2400" b="0" i="1" smtClean="0">
                              <a:latin typeface="Cambria Math" panose="02040503050406030204" pitchFamily="18" charset="0"/>
                              <a:ea typeface="Cambria Math" panose="02040503050406030204" pitchFamily="18" charset="0"/>
                            </a:rPr>
                            <m:t>1</m:t>
                          </m:r>
                        </m:den>
                      </m:f>
                      <m:func>
                        <m:funcPr>
                          <m:ctrlPr>
                            <a:rPr lang="en-US" sz="2400" i="1">
                              <a:latin typeface="Cambria Math" panose="02040503050406030204" pitchFamily="18" charset="0"/>
                              <a:ea typeface="Cambria Math" panose="02040503050406030204" pitchFamily="18" charset="0"/>
                            </a:rPr>
                          </m:ctrlPr>
                        </m:funcPr>
                        <m:fName>
                          <m:r>
                            <m:rPr>
                              <m:sty m:val="p"/>
                            </m:rPr>
                            <a:rPr lang="en-US" sz="2400">
                              <a:latin typeface="Cambria Math" panose="02040503050406030204" pitchFamily="18" charset="0"/>
                              <a:ea typeface="Cambria Math" panose="02040503050406030204" pitchFamily="18" charset="0"/>
                            </a:rPr>
                            <m:t>log</m:t>
                          </m:r>
                        </m:fName>
                        <m:e>
                          <m:f>
                            <m:fPr>
                              <m:ctrlPr>
                                <a:rPr lang="en-US"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𝑥</m:t>
                              </m:r>
                            </m:num>
                            <m:den>
                              <m:r>
                                <a:rPr lang="en-US" sz="2400" b="0" i="1" smtClean="0">
                                  <a:latin typeface="Cambria Math" panose="02040503050406030204" pitchFamily="18" charset="0"/>
                                  <a:ea typeface="Cambria Math" panose="02040503050406030204" pitchFamily="18" charset="0"/>
                                </a:rPr>
                                <m:t>1.00</m:t>
                              </m:r>
                            </m:den>
                          </m:f>
                        </m:e>
                      </m:func>
                    </m:oMath>
                  </m:oMathPara>
                </a14:m>
                <a:endParaRPr lang="en-US" sz="2400" dirty="0"/>
              </a:p>
              <a:p>
                <a:pPr marL="2119313" indent="-1774825" algn="ctr">
                  <a:spcBef>
                    <a:spcPts val="0"/>
                  </a:spcBef>
                  <a:spcAft>
                    <a:spcPts val="1500"/>
                  </a:spcAft>
                  <a:tabLst>
                    <a:tab pos="2060575" algn="l"/>
                  </a:tabLst>
                </a:pPr>
                <a14:m>
                  <m:oMathPara xmlns:m="http://schemas.openxmlformats.org/officeDocument/2006/math">
                    <m:oMathParaPr>
                      <m:jc m:val="left"/>
                    </m:oMathParaPr>
                    <m:oMath xmlns:m="http://schemas.openxmlformats.org/officeDocument/2006/math">
                      <m:func>
                        <m:funcPr>
                          <m:ctrlPr>
                            <a:rPr lang="en-US" sz="2400" i="1">
                              <a:latin typeface="Cambria Math" panose="02040503050406030204" pitchFamily="18" charset="0"/>
                              <a:ea typeface="Cambria Math" panose="02040503050406030204" pitchFamily="18" charset="0"/>
                            </a:rPr>
                          </m:ctrlPr>
                        </m:funcPr>
                        <m:fName>
                          <m:r>
                            <a:rPr lang="en-US" sz="2400" b="0" i="0" smtClean="0">
                              <a:latin typeface="Cambria Math" panose="02040503050406030204" pitchFamily="18" charset="0"/>
                              <a:ea typeface="Cambria Math" panose="02040503050406030204" pitchFamily="18" charset="0"/>
                            </a:rPr>
                            <m:t>−7.939=</m:t>
                          </m:r>
                          <m:r>
                            <m:rPr>
                              <m:sty m:val="p"/>
                            </m:rPr>
                            <a:rPr lang="en-US" sz="2400">
                              <a:latin typeface="Cambria Math" panose="02040503050406030204" pitchFamily="18" charset="0"/>
                              <a:ea typeface="Cambria Math" panose="02040503050406030204" pitchFamily="18" charset="0"/>
                            </a:rPr>
                            <m:t>log</m:t>
                          </m:r>
                        </m:fName>
                        <m:e>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𝑥</m:t>
                              </m:r>
                            </m:num>
                            <m:den>
                              <m:r>
                                <a:rPr lang="en-US" sz="2400" i="1">
                                  <a:latin typeface="Cambria Math" panose="02040503050406030204" pitchFamily="18" charset="0"/>
                                  <a:ea typeface="Cambria Math" panose="02040503050406030204" pitchFamily="18" charset="0"/>
                                </a:rPr>
                                <m:t>1.00</m:t>
                              </m:r>
                            </m:den>
                          </m:f>
                        </m:e>
                      </m:func>
                    </m:oMath>
                  </m:oMathPara>
                </a14:m>
                <a:endParaRPr lang="en-US" sz="2400" dirty="0"/>
              </a:p>
              <a:p>
                <a:pPr marL="406400" indent="-231775" algn="ctr">
                  <a:spcBef>
                    <a:spcPts val="0"/>
                  </a:spcBef>
                  <a:spcAft>
                    <a:spcPts val="1500"/>
                  </a:spcAft>
                </a:pPr>
                <a14:m>
                  <m:oMathPara xmlns:m="http://schemas.openxmlformats.org/officeDocument/2006/math">
                    <m:oMathParaPr>
                      <m:jc m:val="centerGroup"/>
                    </m:oMathParaPr>
                    <m:oMath xmlns:m="http://schemas.openxmlformats.org/officeDocument/2006/math">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−7.939</m:t>
                          </m:r>
                        </m:sup>
                      </m:sSup>
                      <m:r>
                        <a:rPr lang="en-US" sz="2400" b="0" i="1" smtClean="0">
                          <a:latin typeface="Cambria Math" panose="02040503050406030204" pitchFamily="18" charset="0"/>
                          <a:ea typeface="Cambria Math" panose="02040503050406030204" pitchFamily="18" charset="0"/>
                        </a:rPr>
                        <m:t>=1.15×</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−8</m:t>
                          </m:r>
                        </m:sup>
                      </m:sSup>
                      <m:r>
                        <a:rPr lang="en-US" sz="2400" b="0" i="1" smtClean="0">
                          <a:latin typeface="Cambria Math" panose="02040503050406030204" pitchFamily="18" charset="0"/>
                          <a:ea typeface="Cambria Math" panose="02040503050406030204" pitchFamily="18" charset="0"/>
                        </a:rPr>
                        <m:t>=</m:t>
                      </m:r>
                      <m:func>
                        <m:funcPr>
                          <m:ctrlPr>
                            <a:rPr lang="en-US" sz="2400" i="1">
                              <a:latin typeface="Cambria Math" panose="02040503050406030204" pitchFamily="18" charset="0"/>
                              <a:ea typeface="Cambria Math" panose="02040503050406030204" pitchFamily="18" charset="0"/>
                            </a:rPr>
                          </m:ctrlPr>
                        </m:funcPr>
                        <m:fName>
                          <m:r>
                            <m:rPr>
                              <m:sty m:val="p"/>
                            </m:rPr>
                            <a:rPr lang="en-US" sz="2400">
                              <a:latin typeface="Cambria Math" panose="02040503050406030204" pitchFamily="18" charset="0"/>
                              <a:ea typeface="Cambria Math" panose="02040503050406030204" pitchFamily="18" charset="0"/>
                            </a:rPr>
                            <m:t>log</m:t>
                          </m:r>
                        </m:fName>
                        <m:e>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𝑥</m:t>
                              </m:r>
                            </m:num>
                            <m:den>
                              <m:r>
                                <a:rPr lang="en-US" sz="2400" i="1">
                                  <a:latin typeface="Cambria Math" panose="02040503050406030204" pitchFamily="18" charset="0"/>
                                  <a:ea typeface="Cambria Math" panose="02040503050406030204" pitchFamily="18" charset="0"/>
                                </a:rPr>
                                <m:t>1.00</m:t>
                              </m:r>
                            </m:den>
                          </m:f>
                        </m:e>
                      </m:func>
                    </m:oMath>
                  </m:oMathPara>
                </a14:m>
                <a:endParaRPr lang="en-US" sz="2400" dirty="0"/>
              </a:p>
              <a:p>
                <a:pPr marL="914400" indent="-406400" algn="ctr">
                  <a:spcBef>
                    <a:spcPts val="0"/>
                  </a:spcBef>
                  <a:spcAft>
                    <a:spcPts val="1500"/>
                  </a:spcAft>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ea typeface="Cambria Math" panose="02040503050406030204" pitchFamily="18" charset="0"/>
                        </a:rPr>
                        <m:t>𝑥</m:t>
                      </m:r>
                      <m:r>
                        <a:rPr lang="en-US" sz="2400" b="0" i="1" smtClean="0">
                          <a:latin typeface="Cambria Math" panose="02040503050406030204" pitchFamily="18" charset="0"/>
                          <a:ea typeface="Cambria Math" panose="02040503050406030204" pitchFamily="18" charset="0"/>
                        </a:rPr>
                        <m:t>=1.15×</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−8</m:t>
                          </m:r>
                        </m:sup>
                      </m:sSup>
                    </m:oMath>
                  </m:oMathPara>
                </a14:m>
                <a:endParaRPr lang="en-US" sz="2400" dirty="0"/>
              </a:p>
              <a:p>
                <a:pPr algn="ctr">
                  <a:spcBef>
                    <a:spcPts val="0"/>
                  </a:spcBef>
                  <a:spcAft>
                    <a:spcPts val="1500"/>
                  </a:spcAft>
                </a:pPr>
                <a:r>
                  <a:rPr lang="en-US" sz="2400" b="0" dirty="0"/>
                  <a:t>Therefore, </a:t>
                </a:r>
                <a14:m>
                  <m:oMath xmlns:m="http://schemas.openxmlformats.org/officeDocument/2006/math">
                    <m:d>
                      <m:dPr>
                        <m:begChr m:val="["/>
                        <m:endChr m:val="]"/>
                        <m:ctrlPr>
                          <a:rPr lang="en-US" sz="2400" b="0" i="1" smtClean="0">
                            <a:latin typeface="Cambria Math" panose="02040503050406030204" pitchFamily="18" charset="0"/>
                          </a:rPr>
                        </m:ctrlPr>
                      </m:dPr>
                      <m:e>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Ag</m:t>
                            </m:r>
                          </m:e>
                          <m:sup>
                            <m:r>
                              <a:rPr lang="en-US" sz="2400" b="0" i="0" smtClean="0">
                                <a:latin typeface="Cambria Math" panose="02040503050406030204" pitchFamily="18" charset="0"/>
                              </a:rPr>
                              <m:t>+</m:t>
                            </m:r>
                          </m:sup>
                        </m:sSup>
                      </m:e>
                    </m:d>
                    <m:r>
                      <a:rPr lang="en-US" sz="2400" b="0" i="1" smtClean="0">
                        <a:latin typeface="Cambria Math" panose="02040503050406030204" pitchFamily="18" charset="0"/>
                        <a:ea typeface="Cambria Math" panose="02040503050406030204" pitchFamily="18" charset="0"/>
                      </a:rPr>
                      <m:t>=1.15×</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−8</m:t>
                        </m:r>
                      </m:sup>
                    </m:sSup>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𝑀</m:t>
                    </m:r>
                  </m:oMath>
                </a14:m>
                <a:r>
                  <a:rPr lang="en-US" sz="2400" dirty="0"/>
                  <a:t> and </a:t>
                </a:r>
                <a14:m>
                  <m:oMath xmlns:m="http://schemas.openxmlformats.org/officeDocument/2006/math">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𝐾</m:t>
                        </m:r>
                      </m:e>
                      <m:sub>
                        <m:r>
                          <m:rPr>
                            <m:sty m:val="p"/>
                          </m:rPr>
                          <a:rPr lang="en-US" sz="2400" i="0">
                            <a:latin typeface="Cambria Math" panose="02040503050406030204" pitchFamily="18" charset="0"/>
                            <a:ea typeface="Cambria Math" panose="02040503050406030204" pitchFamily="18" charset="0"/>
                          </a:rPr>
                          <m:t>sp</m:t>
                        </m:r>
                      </m:sub>
                    </m:sSub>
                  </m:oMath>
                </a14:m>
                <a:r>
                  <a:rPr lang="en-US" sz="2400" dirty="0"/>
                  <a:t> for</a:t>
                </a:r>
              </a:p>
              <a:p>
                <a:pPr algn="ctr">
                  <a:spcBef>
                    <a:spcPts val="0"/>
                  </a:spcBef>
                  <a:spcAft>
                    <a:spcPts val="1500"/>
                  </a:spcAft>
                </a:pPr>
                <a14:m>
                  <m:oMath xmlns:m="http://schemas.openxmlformats.org/officeDocument/2006/math">
                    <m:r>
                      <m:rPr>
                        <m:sty m:val="p"/>
                      </m:rPr>
                      <a:rPr lang="en-US" sz="2400" b="0" i="0" smtClean="0">
                        <a:latin typeface="Cambria Math" panose="02040503050406030204" pitchFamily="18" charset="0"/>
                      </a:rPr>
                      <m:t>AgCN</m:t>
                    </m:r>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=1.3</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−16</m:t>
                        </m:r>
                      </m:sup>
                    </m:sSup>
                  </m:oMath>
                </a14:m>
                <a:r>
                  <a:rPr lang="en-US" sz="240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7620" y="952500"/>
                <a:ext cx="9067800" cy="5562600"/>
              </a:xfrm>
              <a:blipFill>
                <a:blip r:embed="rId2"/>
                <a:stretch>
                  <a:fillRect l="-1344" t="-986"/>
                </a:stretch>
              </a:blipFill>
            </p:spPr>
            <p:txBody>
              <a:bodyPr/>
              <a:lstStyle/>
              <a:p>
                <a:r>
                  <a:rPr lang="en-US">
                    <a:noFill/>
                  </a:rPr>
                  <a:t> </a:t>
                </a:r>
              </a:p>
            </p:txBody>
          </p:sp>
        </mc:Fallback>
      </mc:AlternateContent>
    </p:spTree>
    <p:extLst>
      <p:ext uri="{BB962C8B-B14F-4D97-AF65-F5344CB8AC3E}">
        <p14:creationId xmlns:p14="http://schemas.microsoft.com/office/powerpoint/2010/main" val="35621623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139175" y="0"/>
            <a:ext cx="8477250" cy="762000"/>
          </a:xfrm>
          <a:prstGeom prst="rect">
            <a:avLst/>
          </a:prstGeom>
        </p:spPr>
        <p:txBody>
          <a:bodyPr/>
          <a:lstStyle/>
          <a:p>
            <a:pPr marL="1314450" indent="-1257300"/>
            <a:r>
              <a:rPr lang="en-US" dirty="0">
                <a:solidFill>
                  <a:schemeClr val="bg1"/>
                </a:solidFill>
              </a:rPr>
              <a:t>19.6</a:t>
            </a:r>
            <a:r>
              <a:rPr lang="en-US" dirty="0"/>
              <a:t>	Batteries</a:t>
            </a:r>
          </a:p>
        </p:txBody>
      </p:sp>
      <p:sp>
        <p:nvSpPr>
          <p:cNvPr id="43" name="Text Placeholder 42"/>
          <p:cNvSpPr>
            <a:spLocks noGrp="1"/>
          </p:cNvSpPr>
          <p:nvPr>
            <p:ph type="body" sz="quarter" idx="22"/>
          </p:nvPr>
        </p:nvSpPr>
        <p:spPr>
          <a:xfrm>
            <a:off x="3962400" y="1219200"/>
            <a:ext cx="1295400" cy="457200"/>
          </a:xfrm>
        </p:spPr>
        <p:txBody>
          <a:bodyPr/>
          <a:lstStyle/>
          <a:p>
            <a:pPr algn="l"/>
            <a:r>
              <a:rPr lang="en-US" b="1" dirty="0"/>
              <a:t>Topics</a:t>
            </a:r>
          </a:p>
        </p:txBody>
      </p:sp>
      <p:sp>
        <p:nvSpPr>
          <p:cNvPr id="44" name="Content Placeholder 43"/>
          <p:cNvSpPr>
            <a:spLocks noGrp="1"/>
          </p:cNvSpPr>
          <p:nvPr>
            <p:ph sz="quarter" idx="23"/>
          </p:nvPr>
        </p:nvSpPr>
        <p:spPr>
          <a:xfrm>
            <a:off x="1752600" y="1905001"/>
            <a:ext cx="5715000" cy="1981200"/>
          </a:xfrm>
        </p:spPr>
        <p:txBody>
          <a:bodyPr/>
          <a:lstStyle/>
          <a:p>
            <a:pPr>
              <a:spcBef>
                <a:spcPts val="0"/>
              </a:spcBef>
            </a:pPr>
            <a:r>
              <a:rPr lang="en-US" dirty="0"/>
              <a:t>Dry Cells and Alkaline Batteries	</a:t>
            </a:r>
          </a:p>
          <a:p>
            <a:pPr marL="174625">
              <a:spcBef>
                <a:spcPts val="0"/>
              </a:spcBef>
            </a:pPr>
            <a:r>
              <a:rPr lang="en-US" dirty="0"/>
              <a:t>Lead Storage Batteries	</a:t>
            </a:r>
          </a:p>
          <a:p>
            <a:pPr marL="115888" indent="174625">
              <a:spcBef>
                <a:spcPts val="0"/>
              </a:spcBef>
            </a:pPr>
            <a:r>
              <a:rPr lang="en-US" dirty="0"/>
              <a:t>Lithium-Ion Batteries	</a:t>
            </a:r>
          </a:p>
          <a:p>
            <a:pPr indent="231775">
              <a:spcBef>
                <a:spcPts val="0"/>
              </a:spcBef>
            </a:pPr>
            <a:r>
              <a:rPr lang="en-US" dirty="0"/>
              <a:t>Fuel Cells	</a:t>
            </a:r>
          </a:p>
        </p:txBody>
      </p:sp>
    </p:spTree>
    <p:extLst>
      <p:ext uri="{BB962C8B-B14F-4D97-AF65-F5344CB8AC3E}">
        <p14:creationId xmlns:p14="http://schemas.microsoft.com/office/powerpoint/2010/main" val="27922613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03186" y="0"/>
            <a:ext cx="8435010" cy="703053"/>
          </a:xfrm>
        </p:spPr>
        <p:txBody>
          <a:bodyPr/>
          <a:lstStyle/>
          <a:p>
            <a:pPr marL="1257300" indent="-1257300"/>
            <a:r>
              <a:rPr lang="en-US" dirty="0">
                <a:solidFill>
                  <a:schemeClr val="bg1"/>
                </a:solidFill>
              </a:rPr>
              <a:t>19.6</a:t>
            </a:r>
            <a:r>
              <a:rPr lang="en-US" dirty="0"/>
              <a:t>	Batteries-1</a:t>
            </a:r>
          </a:p>
        </p:txBody>
      </p:sp>
      <p:sp>
        <p:nvSpPr>
          <p:cNvPr id="24" name="Text Placeholder 23"/>
          <p:cNvSpPr>
            <a:spLocks noGrp="1"/>
          </p:cNvSpPr>
          <p:nvPr>
            <p:ph type="body" sz="quarter" idx="22"/>
          </p:nvPr>
        </p:nvSpPr>
        <p:spPr>
          <a:xfrm>
            <a:off x="0" y="1091046"/>
            <a:ext cx="9120809" cy="609601"/>
          </a:xfrm>
        </p:spPr>
        <p:txBody>
          <a:bodyPr/>
          <a:lstStyle/>
          <a:p>
            <a:r>
              <a:rPr lang="en-US" dirty="0"/>
              <a:t>Dry Cells and Alkaline Batteries</a:t>
            </a:r>
          </a:p>
        </p:txBody>
      </p:sp>
      <p:sp>
        <p:nvSpPr>
          <p:cNvPr id="25" name="Text Placeholder 24"/>
          <p:cNvSpPr>
            <a:spLocks noGrp="1"/>
          </p:cNvSpPr>
          <p:nvPr>
            <p:ph type="body" sz="quarter" idx="23"/>
          </p:nvPr>
        </p:nvSpPr>
        <p:spPr>
          <a:xfrm>
            <a:off x="-4482" y="1600200"/>
            <a:ext cx="9120810" cy="2819400"/>
          </a:xfrm>
        </p:spPr>
        <p:txBody>
          <a:bodyPr/>
          <a:lstStyle/>
          <a:p>
            <a:pPr>
              <a:spcBef>
                <a:spcPts val="0"/>
              </a:spcBef>
              <a:spcAft>
                <a:spcPts val="3400"/>
              </a:spcAft>
            </a:pPr>
            <a:r>
              <a:rPr lang="en-US" dirty="0"/>
              <a:t>A </a:t>
            </a:r>
            <a:r>
              <a:rPr lang="en-US" b="1" i="1" dirty="0"/>
              <a:t>battery </a:t>
            </a:r>
            <a:r>
              <a:rPr lang="en-US" dirty="0"/>
              <a:t>is a galvanic cell, or a series of connected galvanic cells, that can be used as a portable, self-contained source of direct electric current. </a:t>
            </a:r>
          </a:p>
          <a:p>
            <a:pPr>
              <a:spcBef>
                <a:spcPts val="0"/>
              </a:spcBef>
            </a:pPr>
            <a:r>
              <a:rPr lang="en-US" dirty="0"/>
              <a:t>A dry cell, so named because it has</a:t>
            </a:r>
          </a:p>
          <a:p>
            <a:pPr>
              <a:spcBef>
                <a:spcPts val="0"/>
              </a:spcBef>
              <a:spcAft>
                <a:spcPts val="2800"/>
              </a:spcAft>
            </a:pPr>
            <a:r>
              <a:rPr lang="en-US" dirty="0"/>
              <a:t> no fluid component .</a:t>
            </a:r>
          </a:p>
        </p:txBody>
      </p:sp>
      <p:pic>
        <p:nvPicPr>
          <p:cNvPr id="16" name="Picture 15" descr="A dry cell is composed of a paper spacer, a moist paste of ZnCl2 and NH4Cl, a layer of MnO2, a graphite cathode, and a zinc anod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7794" y="2770632"/>
            <a:ext cx="3240700" cy="3553968"/>
          </a:xfrm>
          <a:prstGeom prst="rect">
            <a:avLst/>
          </a:prstGeom>
        </p:spPr>
      </p:pic>
    </p:spTree>
    <p:extLst>
      <p:ext uri="{BB962C8B-B14F-4D97-AF65-F5344CB8AC3E}">
        <p14:creationId xmlns:p14="http://schemas.microsoft.com/office/powerpoint/2010/main" val="34685573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451603" cy="626854"/>
          </a:xfrm>
        </p:spPr>
        <p:txBody>
          <a:bodyPr/>
          <a:lstStyle/>
          <a:p>
            <a:pPr marL="1257300" indent="-1257300"/>
            <a:r>
              <a:rPr lang="en-US" sz="3200" kern="1200" dirty="0">
                <a:solidFill>
                  <a:schemeClr val="bg1"/>
                </a:solidFill>
                <a:effectLst/>
                <a:latin typeface="Calibri" panose="020F0502020204030204" pitchFamily="34" charset="0"/>
                <a:ea typeface="+mj-ea"/>
                <a:cs typeface="Calibri" panose="020F0502020204030204" pitchFamily="34" charset="0"/>
              </a:rPr>
              <a:t>19.6</a:t>
            </a:r>
            <a:r>
              <a:rPr lang="en-US" sz="3200" kern="1200" dirty="0">
                <a:solidFill>
                  <a:srgbClr val="CE171F"/>
                </a:solidFill>
                <a:effectLst/>
                <a:latin typeface="Calibri" panose="020F0502020204030204" pitchFamily="34" charset="0"/>
                <a:ea typeface="+mj-ea"/>
                <a:cs typeface="Calibri" panose="020F0502020204030204" pitchFamily="34" charset="0"/>
              </a:rPr>
              <a:t>	Batteries-</a:t>
            </a:r>
            <a:r>
              <a:rPr lang="en-US" dirty="0"/>
              <a:t>2</a:t>
            </a:r>
          </a:p>
        </p:txBody>
      </p:sp>
      <p:sp>
        <p:nvSpPr>
          <p:cNvPr id="22" name="Text Placeholder 21"/>
          <p:cNvSpPr>
            <a:spLocks noGrp="1"/>
          </p:cNvSpPr>
          <p:nvPr>
            <p:ph type="body" sz="quarter" idx="22"/>
          </p:nvPr>
        </p:nvSpPr>
        <p:spPr>
          <a:xfrm>
            <a:off x="-6627" y="1091046"/>
            <a:ext cx="9120809" cy="609601"/>
          </a:xfrm>
        </p:spPr>
        <p:txBody>
          <a:bodyPr/>
          <a:lstStyle/>
          <a:p>
            <a:r>
              <a:rPr lang="en-US" dirty="0"/>
              <a:t>Dry Cells and Alkaline Batteries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0" y="1828800"/>
                <a:ext cx="9107557" cy="3810000"/>
              </a:xfrm>
            </p:spPr>
            <p:txBody>
              <a:bodyPr/>
              <a:lstStyle/>
              <a:p>
                <a:pPr indent="-4287838">
                  <a:spcAft>
                    <a:spcPts val="400"/>
                  </a:spcAft>
                  <a:tabLst>
                    <a:tab pos="3375025" algn="l"/>
                  </a:tabLst>
                </a:pPr>
                <a:r>
                  <a:rPr lang="en-US" sz="2000" i="1" dirty="0"/>
                  <a:t>Anode: 	</a:t>
                </a:r>
                <a14:m>
                  <m:oMath xmlns:m="http://schemas.openxmlformats.org/officeDocument/2006/math">
                    <m:r>
                      <m:rPr>
                        <m:sty m:val="p"/>
                      </m:rPr>
                      <a:rPr lang="en-US" sz="2000" b="0" i="0" smtClean="0">
                        <a:latin typeface="Cambria Math" panose="02040503050406030204" pitchFamily="18" charset="0"/>
                      </a:rPr>
                      <m:t>Zn</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𝑠</m:t>
                        </m:r>
                      </m:e>
                    </m:d>
                    <m:r>
                      <a:rPr lang="en-US" sz="2000" b="0" i="1"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m:rPr>
                            <m:sty m:val="p"/>
                          </m:rPr>
                          <a:rPr lang="en-US" sz="2000" b="0" i="0" smtClean="0">
                            <a:latin typeface="Cambria Math" panose="02040503050406030204" pitchFamily="18" charset="0"/>
                            <a:ea typeface="Cambria Math" panose="02040503050406030204" pitchFamily="18" charset="0"/>
                          </a:rPr>
                          <m:t>Zn</m:t>
                        </m:r>
                      </m:e>
                      <m:sup>
                        <m:r>
                          <a:rPr lang="en-US" sz="2000" b="0" i="1" smtClean="0">
                            <a:latin typeface="Cambria Math" panose="02040503050406030204" pitchFamily="18" charset="0"/>
                            <a:ea typeface="Cambria Math" panose="02040503050406030204" pitchFamily="18" charset="0"/>
                          </a:rPr>
                          <m:t>2+</m:t>
                        </m:r>
                      </m:sup>
                    </m:sSup>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𝑎𝑞</m:t>
                        </m:r>
                      </m:e>
                    </m:d>
                    <m:r>
                      <a:rPr lang="en-US" sz="2000" b="0" i="1"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2</m:t>
                        </m:r>
                        <m:r>
                          <a:rPr lang="en-US" sz="2000" b="0" i="1" smtClean="0">
                            <a:latin typeface="Cambria Math" panose="02040503050406030204" pitchFamily="18" charset="0"/>
                            <a:ea typeface="Cambria Math" panose="02040503050406030204" pitchFamily="18" charset="0"/>
                          </a:rPr>
                          <m:t>𝑒</m:t>
                        </m:r>
                      </m:e>
                      <m:sup>
                        <m:r>
                          <a:rPr lang="en-US" sz="2000" b="0" i="1" smtClean="0">
                            <a:latin typeface="Cambria Math" panose="02040503050406030204" pitchFamily="18" charset="0"/>
                            <a:ea typeface="Cambria Math" panose="02040503050406030204" pitchFamily="18" charset="0"/>
                          </a:rPr>
                          <m:t>−</m:t>
                        </m:r>
                      </m:sup>
                    </m:sSup>
                  </m:oMath>
                </a14:m>
                <a:endParaRPr lang="en-US" sz="2000" i="1" dirty="0"/>
              </a:p>
              <a:p>
                <a:pPr>
                  <a:spcAft>
                    <a:spcPts val="400"/>
                  </a:spcAft>
                  <a:tabLst>
                    <a:tab pos="1035050" algn="l"/>
                  </a:tabLst>
                </a:pPr>
                <a:r>
                  <a:rPr lang="en-US" sz="2000" i="1" dirty="0"/>
                  <a:t>Cathode: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2</m:t>
                        </m:r>
                        <m:r>
                          <m:rPr>
                            <m:sty m:val="p"/>
                          </m:rPr>
                          <a:rPr lang="en-US" sz="1800">
                            <a:latin typeface="Cambria Math" panose="02040503050406030204" pitchFamily="18" charset="0"/>
                          </a:rPr>
                          <m:t>NH</m:t>
                        </m:r>
                      </m:e>
                      <m:sub>
                        <m:r>
                          <a:rPr lang="en-US" sz="1800" i="1">
                            <a:latin typeface="Cambria Math" panose="02040503050406030204" pitchFamily="18" charset="0"/>
                          </a:rPr>
                          <m:t>4</m:t>
                        </m:r>
                      </m:sub>
                      <m:sup>
                        <m:r>
                          <a:rPr lang="en-US" sz="1800" i="1">
                            <a:latin typeface="Cambria Math" panose="02040503050406030204" pitchFamily="18" charset="0"/>
                          </a:rPr>
                          <m:t>+</m:t>
                        </m:r>
                      </m:sup>
                    </m:sSubSup>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i="1">
                        <a:latin typeface="Cambria Math" panose="02040503050406030204" pitchFamily="18" charset="0"/>
                      </a:rPr>
                      <m:t>+2</m:t>
                    </m:r>
                    <m:r>
                      <m:rPr>
                        <m:sty m:val="p"/>
                      </m:rPr>
                      <a:rPr lang="en-US" sz="1800" i="0">
                        <a:latin typeface="Cambria Math" panose="02040503050406030204" pitchFamily="18" charset="0"/>
                      </a:rPr>
                      <m:t>Mn</m:t>
                    </m:r>
                    <m:sSub>
                      <m:sSubPr>
                        <m:ctrlPr>
                          <a:rPr lang="en-US" sz="1800" i="1">
                            <a:latin typeface="Cambria Math" panose="02040503050406030204" pitchFamily="18" charset="0"/>
                          </a:rPr>
                        </m:ctrlPr>
                      </m:sSubPr>
                      <m:e>
                        <m:r>
                          <m:rPr>
                            <m:sty m:val="p"/>
                          </m:rPr>
                          <a:rPr lang="en-US" sz="1800" i="0">
                            <a:latin typeface="Cambria Math" panose="02040503050406030204" pitchFamily="18" charset="0"/>
                          </a:rPr>
                          <m:t>O</m:t>
                        </m:r>
                      </m:e>
                      <m:sub>
                        <m:r>
                          <a:rPr lang="en-US" sz="1800" i="0">
                            <a:latin typeface="Cambria Math" panose="02040503050406030204" pitchFamily="18" charset="0"/>
                          </a:rPr>
                          <m:t>2</m:t>
                        </m:r>
                      </m:sub>
                    </m:sSub>
                    <m:d>
                      <m:dPr>
                        <m:ctrlPr>
                          <a:rPr lang="en-US" sz="1800" i="1">
                            <a:latin typeface="Cambria Math" panose="02040503050406030204" pitchFamily="18" charset="0"/>
                          </a:rPr>
                        </m:ctrlPr>
                      </m:dPr>
                      <m:e>
                        <m:r>
                          <a:rPr lang="en-US" sz="1800" i="1">
                            <a:latin typeface="Cambria Math" panose="02040503050406030204" pitchFamily="18" charset="0"/>
                          </a:rPr>
                          <m:t>𝑠</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2</m:t>
                        </m:r>
                        <m:r>
                          <a:rPr lang="en-US" sz="1800" i="1">
                            <a:latin typeface="Cambria Math" panose="02040503050406030204" pitchFamily="18" charset="0"/>
                          </a:rPr>
                          <m:t>𝑒</m:t>
                        </m:r>
                      </m:e>
                      <m:sup>
                        <m:r>
                          <a:rPr lang="en-US" sz="1800" i="1">
                            <a:latin typeface="Cambria Math" panose="02040503050406030204" pitchFamily="18" charset="0"/>
                          </a:rPr>
                          <m:t>−</m:t>
                        </m:r>
                      </m:sup>
                    </m:sSup>
                    <m:r>
                      <a:rPr lang="en-US" sz="1800" i="1">
                        <a:latin typeface="Cambria Math" panose="02040503050406030204" pitchFamily="18" charset="0"/>
                        <a:ea typeface="Cambria Math" panose="02040503050406030204" pitchFamily="18" charset="0"/>
                      </a:rPr>
                      <m:t>⟶</m:t>
                    </m:r>
                    <m:r>
                      <m:rPr>
                        <m:sty m:val="p"/>
                      </m:rPr>
                      <a:rPr lang="en-US" sz="1800" i="0">
                        <a:latin typeface="Cambria Math" panose="02040503050406030204" pitchFamily="18" charset="0"/>
                      </a:rPr>
                      <m:t>M</m:t>
                    </m:r>
                    <m:sSub>
                      <m:sSubPr>
                        <m:ctrlPr>
                          <a:rPr lang="en-US" sz="1800" i="1">
                            <a:latin typeface="Cambria Math" panose="02040503050406030204" pitchFamily="18" charset="0"/>
                          </a:rPr>
                        </m:ctrlPr>
                      </m:sSubPr>
                      <m:e>
                        <m:sSub>
                          <m:sSubPr>
                            <m:ctrlPr>
                              <a:rPr lang="en-US" sz="1800" i="1">
                                <a:latin typeface="Cambria Math" panose="02040503050406030204" pitchFamily="18" charset="0"/>
                              </a:rPr>
                            </m:ctrlPr>
                          </m:sSubPr>
                          <m:e>
                            <m:r>
                              <m:rPr>
                                <m:sty m:val="p"/>
                              </m:rPr>
                              <a:rPr lang="en-US" sz="1800" i="0">
                                <a:latin typeface="Cambria Math" panose="02040503050406030204" pitchFamily="18" charset="0"/>
                              </a:rPr>
                              <m:t>n</m:t>
                            </m:r>
                          </m:e>
                          <m:sub>
                            <m:r>
                              <a:rPr lang="en-US" sz="1800" i="0">
                                <a:latin typeface="Cambria Math" panose="02040503050406030204" pitchFamily="18" charset="0"/>
                              </a:rPr>
                              <m:t>2</m:t>
                            </m:r>
                          </m:sub>
                        </m:sSub>
                        <m:r>
                          <m:rPr>
                            <m:sty m:val="p"/>
                          </m:rPr>
                          <a:rPr lang="en-US" sz="1800" i="0">
                            <a:latin typeface="Cambria Math" panose="02040503050406030204" pitchFamily="18" charset="0"/>
                          </a:rPr>
                          <m:t>O</m:t>
                        </m:r>
                      </m:e>
                      <m:sub>
                        <m:r>
                          <a:rPr lang="en-US" sz="1800" i="0">
                            <a:latin typeface="Cambria Math" panose="02040503050406030204" pitchFamily="18" charset="0"/>
                          </a:rPr>
                          <m:t>3</m:t>
                        </m:r>
                      </m:sub>
                    </m:sSub>
                    <m:d>
                      <m:dPr>
                        <m:ctrlPr>
                          <a:rPr lang="en-US" sz="1800" i="1">
                            <a:latin typeface="Cambria Math" panose="02040503050406030204" pitchFamily="18" charset="0"/>
                          </a:rPr>
                        </m:ctrlPr>
                      </m:dPr>
                      <m:e>
                        <m:r>
                          <a:rPr lang="en-US" sz="1800" i="1">
                            <a:latin typeface="Cambria Math" panose="02040503050406030204" pitchFamily="18" charset="0"/>
                          </a:rPr>
                          <m:t>𝑠</m:t>
                        </m:r>
                      </m:e>
                    </m:d>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a:latin typeface="Cambria Math" panose="02040503050406030204" pitchFamily="18" charset="0"/>
                          </a:rPr>
                          <m:t>2</m:t>
                        </m:r>
                        <m:r>
                          <m:rPr>
                            <m:sty m:val="p"/>
                          </m:rPr>
                          <a:rPr lang="en-US" sz="1800">
                            <a:latin typeface="Cambria Math" panose="02040503050406030204" pitchFamily="18" charset="0"/>
                          </a:rPr>
                          <m:t>NH</m:t>
                        </m:r>
                      </m:e>
                      <m:sub>
                        <m:r>
                          <a:rPr lang="en-US" sz="1800">
                            <a:latin typeface="Cambria Math" panose="02040503050406030204" pitchFamily="18" charset="0"/>
                          </a:rPr>
                          <m:t>3</m:t>
                        </m:r>
                      </m:sub>
                    </m:sSub>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d>
                      <m:dPr>
                        <m:ctrlPr>
                          <a:rPr lang="en-US" sz="1800" i="1">
                            <a:latin typeface="Cambria Math" panose="02040503050406030204" pitchFamily="18" charset="0"/>
                          </a:rPr>
                        </m:ctrlPr>
                      </m:dPr>
                      <m:e>
                        <m:r>
                          <a:rPr lang="en-US" sz="1800" i="1">
                            <a:latin typeface="Cambria Math" panose="02040503050406030204" pitchFamily="18" charset="0"/>
                          </a:rPr>
                          <m:t>𝑙</m:t>
                        </m:r>
                      </m:e>
                    </m:d>
                  </m:oMath>
                </a14:m>
                <a:endParaRPr lang="en-US" sz="1800" i="1" dirty="0"/>
              </a:p>
              <a:p>
                <a:pPr>
                  <a:spcBef>
                    <a:spcPts val="0"/>
                  </a:spcBef>
                  <a:spcAft>
                    <a:spcPts val="8400"/>
                  </a:spcAft>
                  <a:tabLst>
                    <a:tab pos="1035050" algn="l"/>
                  </a:tabLst>
                </a:pPr>
                <a:r>
                  <a:rPr lang="en-US" sz="2000" i="1" dirty="0"/>
                  <a:t>Overall: </a:t>
                </a:r>
                <a14:m>
                  <m:oMath xmlns:m="http://schemas.openxmlformats.org/officeDocument/2006/math">
                    <m:r>
                      <m:rPr>
                        <m:sty m:val="p"/>
                      </m:rPr>
                      <a:rPr lang="en-US" sz="1800" i="0">
                        <a:latin typeface="Cambria Math" panose="02040503050406030204" pitchFamily="18" charset="0"/>
                      </a:rPr>
                      <m:t>Zn</m:t>
                    </m:r>
                    <m:d>
                      <m:dPr>
                        <m:ctrlPr>
                          <a:rPr lang="en-US" sz="1800" i="1">
                            <a:latin typeface="Cambria Math" panose="02040503050406030204" pitchFamily="18" charset="0"/>
                          </a:rPr>
                        </m:ctrlPr>
                      </m:dPr>
                      <m:e>
                        <m:r>
                          <a:rPr lang="en-US" sz="1800" i="1">
                            <a:latin typeface="Cambria Math" panose="02040503050406030204" pitchFamily="18" charset="0"/>
                          </a:rPr>
                          <m:t>𝑠</m:t>
                        </m:r>
                      </m:e>
                    </m:d>
                    <m:r>
                      <a:rPr lang="en-US" sz="1800" i="1">
                        <a:latin typeface="Cambria Math" panose="02040503050406030204" pitchFamily="18" charset="0"/>
                      </a:rPr>
                      <m:t>+</m:t>
                    </m:r>
                    <m:sSubSup>
                      <m:sSubSupPr>
                        <m:ctrlPr>
                          <a:rPr lang="en-US" sz="1800" i="1">
                            <a:latin typeface="Cambria Math" panose="02040503050406030204" pitchFamily="18" charset="0"/>
                          </a:rPr>
                        </m:ctrlPr>
                      </m:sSubSupPr>
                      <m:e>
                        <m:r>
                          <a:rPr lang="en-US" sz="1800" i="0">
                            <a:latin typeface="Cambria Math" panose="02040503050406030204" pitchFamily="18" charset="0"/>
                          </a:rPr>
                          <m:t>2</m:t>
                        </m:r>
                        <m:r>
                          <m:rPr>
                            <m:sty m:val="p"/>
                          </m:rPr>
                          <a:rPr lang="en-US" sz="1800" i="0">
                            <a:latin typeface="Cambria Math" panose="02040503050406030204" pitchFamily="18" charset="0"/>
                          </a:rPr>
                          <m:t>NH</m:t>
                        </m:r>
                      </m:e>
                      <m:sub>
                        <m:r>
                          <a:rPr lang="en-US" sz="1800" i="0">
                            <a:latin typeface="Cambria Math" panose="02040503050406030204" pitchFamily="18" charset="0"/>
                          </a:rPr>
                          <m:t>4</m:t>
                        </m:r>
                      </m:sub>
                      <m:sup>
                        <m:r>
                          <a:rPr lang="en-US" sz="1800" i="0">
                            <a:latin typeface="Cambria Math" panose="02040503050406030204" pitchFamily="18" charset="0"/>
                          </a:rPr>
                          <m:t>+</m:t>
                        </m:r>
                      </m:sup>
                    </m:sSubSup>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i="1">
                        <a:latin typeface="Cambria Math" panose="02040503050406030204" pitchFamily="18" charset="0"/>
                      </a:rPr>
                      <m:t>+2</m:t>
                    </m:r>
                    <m:r>
                      <m:rPr>
                        <m:sty m:val="p"/>
                      </m:rPr>
                      <a:rPr lang="en-US" sz="1800" i="0">
                        <a:latin typeface="Cambria Math" panose="02040503050406030204" pitchFamily="18" charset="0"/>
                      </a:rPr>
                      <m:t>Mn</m:t>
                    </m:r>
                    <m:sSub>
                      <m:sSubPr>
                        <m:ctrlPr>
                          <a:rPr lang="en-US" sz="1800" i="1">
                            <a:latin typeface="Cambria Math" panose="02040503050406030204" pitchFamily="18" charset="0"/>
                          </a:rPr>
                        </m:ctrlPr>
                      </m:sSubPr>
                      <m:e>
                        <m:r>
                          <m:rPr>
                            <m:sty m:val="p"/>
                          </m:rPr>
                          <a:rPr lang="en-US" sz="1800" i="0">
                            <a:latin typeface="Cambria Math" panose="02040503050406030204" pitchFamily="18" charset="0"/>
                          </a:rPr>
                          <m:t>O</m:t>
                        </m:r>
                      </m:e>
                      <m:sub>
                        <m:r>
                          <a:rPr lang="en-US" sz="1800" i="0">
                            <a:latin typeface="Cambria Math" panose="02040503050406030204" pitchFamily="18" charset="0"/>
                          </a:rPr>
                          <m:t>2</m:t>
                        </m:r>
                      </m:sub>
                    </m:sSub>
                    <m:d>
                      <m:dPr>
                        <m:ctrlPr>
                          <a:rPr lang="en-US" sz="1800" i="1">
                            <a:latin typeface="Cambria Math" panose="02040503050406030204" pitchFamily="18" charset="0"/>
                          </a:rPr>
                        </m:ctrlPr>
                      </m:dPr>
                      <m:e>
                        <m:r>
                          <a:rPr lang="en-US" sz="1800" i="1">
                            <a:latin typeface="Cambria Math" panose="02040503050406030204" pitchFamily="18" charset="0"/>
                          </a:rPr>
                          <m:t>𝑠</m:t>
                        </m:r>
                      </m:e>
                    </m:d>
                    <m:r>
                      <a:rPr lang="en-US" sz="1800" i="1">
                        <a:latin typeface="Cambria Math" panose="02040503050406030204" pitchFamily="18" charset="0"/>
                        <a:ea typeface="Cambria Math" panose="02040503050406030204" pitchFamily="18" charset="0"/>
                      </a:rPr>
                      <m:t>⟶</m:t>
                    </m:r>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Z</m:t>
                        </m:r>
                        <m:r>
                          <m:rPr>
                            <m:sty m:val="p"/>
                          </m:rPr>
                          <a:rPr lang="en-US" sz="1800" i="0">
                            <a:latin typeface="Cambria Math" panose="02040503050406030204" pitchFamily="18" charset="0"/>
                            <a:ea typeface="Cambria Math" panose="02040503050406030204" pitchFamily="18" charset="0"/>
                          </a:rPr>
                          <m:t>n</m:t>
                        </m:r>
                      </m:e>
                      <m:sup>
                        <m:r>
                          <a:rPr lang="en-US" sz="1800" i="1">
                            <a:latin typeface="Cambria Math" panose="02040503050406030204" pitchFamily="18" charset="0"/>
                            <a:ea typeface="Cambria Math" panose="02040503050406030204" pitchFamily="18" charset="0"/>
                          </a:rPr>
                          <m:t>2+</m:t>
                        </m:r>
                      </m:sup>
                    </m:sSup>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𝑎𝑞</m:t>
                        </m:r>
                      </m:e>
                    </m:d>
                    <m:r>
                      <a:rPr lang="en-US" sz="1800" i="1">
                        <a:latin typeface="Cambria Math" panose="02040503050406030204" pitchFamily="18" charset="0"/>
                      </a:rPr>
                      <m:t>+</m:t>
                    </m:r>
                    <m:r>
                      <m:rPr>
                        <m:sty m:val="p"/>
                      </m:rPr>
                      <a:rPr lang="en-US" sz="1800" i="0">
                        <a:latin typeface="Cambria Math" panose="02040503050406030204" pitchFamily="18" charset="0"/>
                      </a:rPr>
                      <m:t>M</m:t>
                    </m:r>
                    <m:sSub>
                      <m:sSubPr>
                        <m:ctrlPr>
                          <a:rPr lang="en-US" sz="1800" i="1">
                            <a:latin typeface="Cambria Math" panose="02040503050406030204" pitchFamily="18" charset="0"/>
                          </a:rPr>
                        </m:ctrlPr>
                      </m:sSubPr>
                      <m:e>
                        <m:sSub>
                          <m:sSubPr>
                            <m:ctrlPr>
                              <a:rPr lang="en-US" sz="1800" i="1">
                                <a:latin typeface="Cambria Math" panose="02040503050406030204" pitchFamily="18" charset="0"/>
                              </a:rPr>
                            </m:ctrlPr>
                          </m:sSubPr>
                          <m:e>
                            <m:r>
                              <m:rPr>
                                <m:sty m:val="p"/>
                              </m:rPr>
                              <a:rPr lang="en-US" sz="1800" i="0">
                                <a:latin typeface="Cambria Math" panose="02040503050406030204" pitchFamily="18" charset="0"/>
                              </a:rPr>
                              <m:t>n</m:t>
                            </m:r>
                          </m:e>
                          <m:sub>
                            <m:r>
                              <a:rPr lang="en-US" sz="1800" i="0">
                                <a:latin typeface="Cambria Math" panose="02040503050406030204" pitchFamily="18" charset="0"/>
                              </a:rPr>
                              <m:t>2</m:t>
                            </m:r>
                          </m:sub>
                        </m:sSub>
                        <m:r>
                          <m:rPr>
                            <m:sty m:val="p"/>
                          </m:rPr>
                          <a:rPr lang="en-US" sz="1800" i="0">
                            <a:latin typeface="Cambria Math" panose="02040503050406030204" pitchFamily="18" charset="0"/>
                          </a:rPr>
                          <m:t>O</m:t>
                        </m:r>
                      </m:e>
                      <m:sub>
                        <m:r>
                          <a:rPr lang="en-US" sz="1800" i="0">
                            <a:latin typeface="Cambria Math" panose="02040503050406030204" pitchFamily="18" charset="0"/>
                          </a:rPr>
                          <m:t>3</m:t>
                        </m:r>
                      </m:sub>
                    </m:sSub>
                    <m:d>
                      <m:dPr>
                        <m:ctrlPr>
                          <a:rPr lang="en-US" sz="1800" i="1">
                            <a:latin typeface="Cambria Math" panose="02040503050406030204" pitchFamily="18" charset="0"/>
                          </a:rPr>
                        </m:ctrlPr>
                      </m:dPr>
                      <m:e>
                        <m:r>
                          <a:rPr lang="en-US" sz="1800" i="1">
                            <a:latin typeface="Cambria Math" panose="02040503050406030204" pitchFamily="18" charset="0"/>
                          </a:rPr>
                          <m:t>𝑠</m:t>
                        </m:r>
                      </m:e>
                    </m:d>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a:latin typeface="Cambria Math" panose="02040503050406030204" pitchFamily="18" charset="0"/>
                          </a:rPr>
                          <m:t>2</m:t>
                        </m:r>
                        <m:r>
                          <m:rPr>
                            <m:sty m:val="p"/>
                          </m:rPr>
                          <a:rPr lang="en-US" sz="1800">
                            <a:latin typeface="Cambria Math" panose="02040503050406030204" pitchFamily="18" charset="0"/>
                          </a:rPr>
                          <m:t>NH</m:t>
                        </m:r>
                      </m:e>
                      <m:sub>
                        <m:r>
                          <a:rPr lang="en-US" sz="1800">
                            <a:latin typeface="Cambria Math" panose="02040503050406030204" pitchFamily="18" charset="0"/>
                          </a:rPr>
                          <m:t>3</m:t>
                        </m:r>
                      </m:sub>
                    </m:sSub>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d>
                      <m:dPr>
                        <m:ctrlPr>
                          <a:rPr lang="en-US" sz="1800" i="1">
                            <a:latin typeface="Cambria Math" panose="02040503050406030204" pitchFamily="18" charset="0"/>
                          </a:rPr>
                        </m:ctrlPr>
                      </m:dPr>
                      <m:e>
                        <m:r>
                          <a:rPr lang="en-US" sz="1800" i="1">
                            <a:latin typeface="Cambria Math" panose="02040503050406030204" pitchFamily="18" charset="0"/>
                          </a:rPr>
                          <m:t>𝑙</m:t>
                        </m:r>
                      </m:e>
                    </m:d>
                  </m:oMath>
                </a14:m>
                <a:endParaRPr lang="en-US" sz="1800" i="1" dirty="0"/>
              </a:p>
              <a:p>
                <a:pPr indent="53975">
                  <a:spcAft>
                    <a:spcPts val="800"/>
                  </a:spcAft>
                  <a:tabLst>
                    <a:tab pos="2689225" algn="l"/>
                  </a:tabLst>
                </a:pPr>
                <a:r>
                  <a:rPr lang="en-US" sz="2000" i="1" dirty="0"/>
                  <a:t>Anode:	</a:t>
                </a:r>
                <a14:m>
                  <m:oMath xmlns:m="http://schemas.openxmlformats.org/officeDocument/2006/math">
                    <m:r>
                      <m:rPr>
                        <m:sty m:val="p"/>
                      </m:rPr>
                      <a:rPr lang="en-US" sz="2100">
                        <a:latin typeface="Cambria Math" panose="02040503050406030204" pitchFamily="18" charset="0"/>
                      </a:rPr>
                      <m:t>Z</m:t>
                    </m:r>
                    <m:r>
                      <m:rPr>
                        <m:nor/>
                      </m:rPr>
                      <a:rPr lang="en-US" sz="2100" i="0">
                        <a:latin typeface="Cambria Math" panose="02040503050406030204" pitchFamily="18" charset="0"/>
                      </a:rPr>
                      <m:t>n</m:t>
                    </m:r>
                    <m:d>
                      <m:dPr>
                        <m:ctrlPr>
                          <a:rPr lang="en-US" sz="2100" i="1">
                            <a:latin typeface="Cambria Math" panose="02040503050406030204" pitchFamily="18" charset="0"/>
                          </a:rPr>
                        </m:ctrlPr>
                      </m:dPr>
                      <m:e>
                        <m:r>
                          <a:rPr lang="en-US" sz="2100" i="1">
                            <a:latin typeface="Cambria Math" panose="02040503050406030204" pitchFamily="18" charset="0"/>
                          </a:rPr>
                          <m:t>𝑠</m:t>
                        </m:r>
                      </m:e>
                    </m:d>
                    <m:r>
                      <a:rPr lang="en-US" sz="2100" b="0" i="1" smtClean="0">
                        <a:latin typeface="Cambria Math" panose="02040503050406030204" pitchFamily="18" charset="0"/>
                      </a:rPr>
                      <m:t>+</m:t>
                    </m:r>
                    <m:sSup>
                      <m:sSupPr>
                        <m:ctrlPr>
                          <a:rPr lang="en-US" sz="2100" i="1" smtClean="0">
                            <a:latin typeface="Cambria Math" panose="02040503050406030204" pitchFamily="18" charset="0"/>
                          </a:rPr>
                        </m:ctrlPr>
                      </m:sSupPr>
                      <m:e>
                        <m:r>
                          <a:rPr lang="en-US" sz="2100" b="0" i="1" smtClean="0">
                            <a:latin typeface="Cambria Math" panose="02040503050406030204" pitchFamily="18" charset="0"/>
                          </a:rPr>
                          <m:t>2</m:t>
                        </m:r>
                        <m:r>
                          <m:rPr>
                            <m:nor/>
                          </m:rPr>
                          <a:rPr lang="en-US" sz="2100" b="0" i="0" smtClean="0">
                            <a:latin typeface="Cambria Math" panose="02040503050406030204" pitchFamily="18" charset="0"/>
                          </a:rPr>
                          <m:t>OH</m:t>
                        </m:r>
                      </m:e>
                      <m:sup>
                        <m:r>
                          <a:rPr lang="en-US" sz="2100" b="0" i="1" smtClean="0">
                            <a:latin typeface="Cambria Math" panose="02040503050406030204" pitchFamily="18" charset="0"/>
                          </a:rPr>
                          <m:t>−</m:t>
                        </m:r>
                      </m:sup>
                    </m:sSup>
                    <m:d>
                      <m:dPr>
                        <m:ctrlPr>
                          <a:rPr lang="en-US" sz="2100" b="0" i="1" smtClean="0">
                            <a:latin typeface="Cambria Math" panose="02040503050406030204" pitchFamily="18" charset="0"/>
                          </a:rPr>
                        </m:ctrlPr>
                      </m:dPr>
                      <m:e>
                        <m:r>
                          <a:rPr lang="en-US" sz="2100" b="0" i="1" smtClean="0">
                            <a:latin typeface="Cambria Math" panose="02040503050406030204" pitchFamily="18" charset="0"/>
                          </a:rPr>
                          <m:t>𝑎𝑞</m:t>
                        </m:r>
                      </m:e>
                    </m:d>
                    <m:r>
                      <a:rPr lang="en-US" sz="2100" i="1">
                        <a:latin typeface="Cambria Math" panose="02040503050406030204" pitchFamily="18" charset="0"/>
                        <a:ea typeface="Cambria Math" panose="02040503050406030204" pitchFamily="18" charset="0"/>
                      </a:rPr>
                      <m:t>⟶</m:t>
                    </m:r>
                    <m:r>
                      <m:rPr>
                        <m:nor/>
                      </m:rPr>
                      <a:rPr lang="en-US" sz="2100" i="0">
                        <a:latin typeface="Cambria Math" panose="02040503050406030204" pitchFamily="18" charset="0"/>
                        <a:ea typeface="Cambria Math" panose="02040503050406030204" pitchFamily="18" charset="0"/>
                      </a:rPr>
                      <m:t>Zn</m:t>
                    </m:r>
                    <m:sSub>
                      <m:sSubPr>
                        <m:ctrlPr>
                          <a:rPr lang="en-US" sz="2100" i="1">
                            <a:latin typeface="Cambria Math" panose="02040503050406030204" pitchFamily="18" charset="0"/>
                            <a:ea typeface="Cambria Math" panose="02040503050406030204" pitchFamily="18" charset="0"/>
                          </a:rPr>
                        </m:ctrlPr>
                      </m:sSubPr>
                      <m:e>
                        <m:d>
                          <m:dPr>
                            <m:ctrlPr>
                              <a:rPr lang="en-US" sz="2100" i="1">
                                <a:latin typeface="Cambria Math" panose="02040503050406030204" pitchFamily="18" charset="0"/>
                                <a:ea typeface="Cambria Math" panose="02040503050406030204" pitchFamily="18" charset="0"/>
                              </a:rPr>
                            </m:ctrlPr>
                          </m:dPr>
                          <m:e>
                            <m:r>
                              <m:rPr>
                                <m:sty m:val="p"/>
                              </m:rPr>
                              <a:rPr lang="en-US" sz="2100">
                                <a:latin typeface="Cambria Math" panose="02040503050406030204" pitchFamily="18" charset="0"/>
                                <a:ea typeface="Cambria Math" panose="02040503050406030204" pitchFamily="18" charset="0"/>
                              </a:rPr>
                              <m:t>OH</m:t>
                            </m:r>
                          </m:e>
                        </m:d>
                      </m:e>
                      <m:sub>
                        <m:r>
                          <a:rPr lang="en-US" sz="2100" i="1">
                            <a:latin typeface="Cambria Math" panose="02040503050406030204" pitchFamily="18" charset="0"/>
                            <a:ea typeface="Cambria Math" panose="02040503050406030204" pitchFamily="18" charset="0"/>
                          </a:rPr>
                          <m:t>2</m:t>
                        </m:r>
                      </m:sub>
                    </m:sSub>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𝑠</m:t>
                        </m:r>
                      </m:e>
                    </m:d>
                    <m:r>
                      <a:rPr lang="en-US" sz="2100" i="1">
                        <a:latin typeface="Cambria Math" panose="02040503050406030204" pitchFamily="18" charset="0"/>
                        <a:ea typeface="Cambria Math" panose="02040503050406030204" pitchFamily="18" charset="0"/>
                      </a:rPr>
                      <m:t>+</m:t>
                    </m:r>
                    <m:sSup>
                      <m:sSupPr>
                        <m:ctrlPr>
                          <a:rPr lang="en-US" sz="2100" i="1">
                            <a:latin typeface="Cambria Math" panose="02040503050406030204" pitchFamily="18" charset="0"/>
                            <a:ea typeface="Cambria Math" panose="02040503050406030204" pitchFamily="18" charset="0"/>
                          </a:rPr>
                        </m:ctrlPr>
                      </m:sSupPr>
                      <m:e>
                        <m:r>
                          <a:rPr lang="en-US" sz="2100" i="1">
                            <a:latin typeface="Cambria Math" panose="02040503050406030204" pitchFamily="18" charset="0"/>
                            <a:ea typeface="Cambria Math" panose="02040503050406030204" pitchFamily="18" charset="0"/>
                          </a:rPr>
                          <m:t>2</m:t>
                        </m:r>
                        <m:r>
                          <a:rPr lang="en-US" sz="2100" i="1">
                            <a:latin typeface="Cambria Math" panose="02040503050406030204" pitchFamily="18" charset="0"/>
                            <a:ea typeface="Cambria Math" panose="02040503050406030204" pitchFamily="18" charset="0"/>
                          </a:rPr>
                          <m:t>𝑒</m:t>
                        </m:r>
                      </m:e>
                      <m:sup>
                        <m:r>
                          <a:rPr lang="en-US" sz="2100" i="1">
                            <a:latin typeface="Cambria Math" panose="02040503050406030204" pitchFamily="18" charset="0"/>
                            <a:ea typeface="Cambria Math" panose="02040503050406030204" pitchFamily="18" charset="0"/>
                          </a:rPr>
                          <m:t>−</m:t>
                        </m:r>
                      </m:sup>
                    </m:sSup>
                  </m:oMath>
                </a14:m>
                <a:endParaRPr lang="en-US" sz="2100" i="1" dirty="0"/>
              </a:p>
              <a:p>
                <a:pPr indent="53975">
                  <a:spcAft>
                    <a:spcPts val="800"/>
                  </a:spcAft>
                  <a:tabLst>
                    <a:tab pos="1600200" algn="l"/>
                  </a:tabLst>
                </a:pPr>
                <a:r>
                  <a:rPr lang="en-US" sz="2000" i="1" dirty="0"/>
                  <a:t>Cathode: 	 </a:t>
                </a:r>
                <a14:m>
                  <m:oMath xmlns:m="http://schemas.openxmlformats.org/officeDocument/2006/math">
                    <m:r>
                      <a:rPr lang="en-US" sz="2100" i="1">
                        <a:latin typeface="Cambria Math" panose="02040503050406030204" pitchFamily="18" charset="0"/>
                      </a:rPr>
                      <m:t>2</m:t>
                    </m:r>
                    <m:r>
                      <m:rPr>
                        <m:sty m:val="p"/>
                      </m:rPr>
                      <a:rPr lang="en-US" sz="2100">
                        <a:latin typeface="Cambria Math" panose="02040503050406030204" pitchFamily="18" charset="0"/>
                      </a:rPr>
                      <m:t>M</m:t>
                    </m:r>
                    <m:r>
                      <m:rPr>
                        <m:nor/>
                      </m:rPr>
                      <a:rPr lang="en-US" sz="2100" i="0">
                        <a:latin typeface="Cambria Math" panose="02040503050406030204" pitchFamily="18" charset="0"/>
                      </a:rPr>
                      <m:t>n</m:t>
                    </m:r>
                    <m:sSub>
                      <m:sSubPr>
                        <m:ctrlPr>
                          <a:rPr lang="en-US" sz="2100" i="1">
                            <a:latin typeface="Cambria Math" panose="02040503050406030204" pitchFamily="18" charset="0"/>
                          </a:rPr>
                        </m:ctrlPr>
                      </m:sSubPr>
                      <m:e>
                        <m:r>
                          <m:rPr>
                            <m:nor/>
                          </m:rPr>
                          <a:rPr lang="en-US" sz="2100" i="0">
                            <a:latin typeface="Cambria Math" panose="02040503050406030204" pitchFamily="18" charset="0"/>
                          </a:rPr>
                          <m:t>O</m:t>
                        </m:r>
                      </m:e>
                      <m:sub>
                        <m:r>
                          <a:rPr lang="en-US" sz="2100" i="1">
                            <a:latin typeface="Cambria Math" panose="02040503050406030204" pitchFamily="18" charset="0"/>
                          </a:rPr>
                          <m:t>2</m:t>
                        </m:r>
                      </m:sub>
                    </m:sSub>
                    <m:d>
                      <m:dPr>
                        <m:ctrlPr>
                          <a:rPr lang="en-US" sz="2100" i="1">
                            <a:latin typeface="Cambria Math" panose="02040503050406030204" pitchFamily="18" charset="0"/>
                          </a:rPr>
                        </m:ctrlPr>
                      </m:dPr>
                      <m:e>
                        <m:r>
                          <a:rPr lang="en-US" sz="2100" i="1">
                            <a:latin typeface="Cambria Math" panose="02040503050406030204" pitchFamily="18" charset="0"/>
                          </a:rPr>
                          <m:t>𝑠</m:t>
                        </m:r>
                      </m:e>
                    </m:d>
                    <m:r>
                      <a:rPr lang="en-US" sz="2100" i="1">
                        <a:latin typeface="Cambria Math" panose="02040503050406030204" pitchFamily="18" charset="0"/>
                      </a:rPr>
                      <m:t>+</m:t>
                    </m:r>
                    <m:r>
                      <a:rPr lang="en-US" sz="2100" b="0" i="1" smtClean="0">
                        <a:latin typeface="Cambria Math" panose="02040503050406030204" pitchFamily="18" charset="0"/>
                      </a:rPr>
                      <m:t>2</m:t>
                    </m:r>
                    <m:sSub>
                      <m:sSubPr>
                        <m:ctrlPr>
                          <a:rPr lang="en-US" sz="2100" i="1">
                            <a:latin typeface="Cambria Math" panose="02040503050406030204" pitchFamily="18" charset="0"/>
                          </a:rPr>
                        </m:ctrlPr>
                      </m:sSubPr>
                      <m:e>
                        <m:r>
                          <m:rPr>
                            <m:sty m:val="p"/>
                          </m:rPr>
                          <a:rPr lang="en-US" sz="2100">
                            <a:latin typeface="Cambria Math" panose="02040503050406030204" pitchFamily="18" charset="0"/>
                          </a:rPr>
                          <m:t>H</m:t>
                        </m:r>
                      </m:e>
                      <m:sub>
                        <m:r>
                          <a:rPr lang="en-US" sz="2100">
                            <a:latin typeface="Cambria Math" panose="02040503050406030204" pitchFamily="18" charset="0"/>
                          </a:rPr>
                          <m:t>2</m:t>
                        </m:r>
                      </m:sub>
                    </m:sSub>
                    <m:r>
                      <m:rPr>
                        <m:sty m:val="p"/>
                      </m:rPr>
                      <a:rPr lang="en-US" sz="2100">
                        <a:latin typeface="Cambria Math" panose="02040503050406030204" pitchFamily="18" charset="0"/>
                      </a:rPr>
                      <m:t>O</m:t>
                    </m:r>
                    <m:d>
                      <m:dPr>
                        <m:ctrlPr>
                          <a:rPr lang="en-US" sz="2100" i="1">
                            <a:latin typeface="Cambria Math" panose="02040503050406030204" pitchFamily="18" charset="0"/>
                          </a:rPr>
                        </m:ctrlPr>
                      </m:dPr>
                      <m:e>
                        <m:r>
                          <a:rPr lang="en-US" sz="2100" i="1">
                            <a:latin typeface="Cambria Math" panose="02040503050406030204" pitchFamily="18" charset="0"/>
                          </a:rPr>
                          <m:t>𝑙</m:t>
                        </m:r>
                      </m:e>
                    </m:d>
                    <m:r>
                      <a:rPr lang="en-US" sz="2100" i="1">
                        <a:latin typeface="Cambria Math" panose="02040503050406030204" pitchFamily="18" charset="0"/>
                      </a:rPr>
                      <m:t>+</m:t>
                    </m:r>
                    <m:sSup>
                      <m:sSupPr>
                        <m:ctrlPr>
                          <a:rPr lang="en-US" sz="2100" i="1">
                            <a:latin typeface="Cambria Math" panose="02040503050406030204" pitchFamily="18" charset="0"/>
                          </a:rPr>
                        </m:ctrlPr>
                      </m:sSupPr>
                      <m:e>
                        <m:r>
                          <a:rPr lang="en-US" sz="2100" i="1">
                            <a:latin typeface="Cambria Math" panose="02040503050406030204" pitchFamily="18" charset="0"/>
                          </a:rPr>
                          <m:t>2</m:t>
                        </m:r>
                        <m:r>
                          <a:rPr lang="en-US" sz="2100" i="1">
                            <a:latin typeface="Cambria Math" panose="02040503050406030204" pitchFamily="18" charset="0"/>
                          </a:rPr>
                          <m:t>𝑒</m:t>
                        </m:r>
                      </m:e>
                      <m:sup>
                        <m:r>
                          <a:rPr lang="en-US" sz="2100" i="1">
                            <a:latin typeface="Cambria Math" panose="02040503050406030204" pitchFamily="18" charset="0"/>
                          </a:rPr>
                          <m:t>−</m:t>
                        </m:r>
                      </m:sup>
                    </m:sSup>
                    <m:r>
                      <a:rPr lang="en-US" sz="2100" i="1">
                        <a:latin typeface="Cambria Math" panose="02040503050406030204" pitchFamily="18" charset="0"/>
                        <a:ea typeface="Cambria Math" panose="02040503050406030204" pitchFamily="18" charset="0"/>
                      </a:rPr>
                      <m:t>⟶</m:t>
                    </m:r>
                    <m:r>
                      <a:rPr lang="en-US" sz="2100" b="0" i="1" smtClean="0">
                        <a:latin typeface="Cambria Math" panose="02040503050406030204" pitchFamily="18" charset="0"/>
                        <a:ea typeface="Cambria Math" panose="02040503050406030204" pitchFamily="18" charset="0"/>
                      </a:rPr>
                      <m:t>2</m:t>
                    </m:r>
                    <m:r>
                      <m:rPr>
                        <m:nor/>
                      </m:rPr>
                      <a:rPr lang="en-US" sz="2100" b="0" i="0" smtClean="0">
                        <a:latin typeface="Cambria Math" panose="02040503050406030204" pitchFamily="18" charset="0"/>
                        <a:ea typeface="Cambria Math" panose="02040503050406030204" pitchFamily="18" charset="0"/>
                      </a:rPr>
                      <m:t>MnO</m:t>
                    </m:r>
                    <m:d>
                      <m:dPr>
                        <m:ctrlPr>
                          <a:rPr lang="en-US" sz="2100" b="0" i="1" smtClean="0">
                            <a:latin typeface="Cambria Math" panose="02040503050406030204" pitchFamily="18" charset="0"/>
                            <a:ea typeface="Cambria Math" panose="02040503050406030204" pitchFamily="18" charset="0"/>
                          </a:rPr>
                        </m:ctrlPr>
                      </m:dPr>
                      <m:e>
                        <m:r>
                          <m:rPr>
                            <m:nor/>
                          </m:rPr>
                          <a:rPr lang="en-US" sz="2100" b="0" i="0" smtClean="0">
                            <a:latin typeface="Cambria Math" panose="02040503050406030204" pitchFamily="18" charset="0"/>
                            <a:ea typeface="Cambria Math" panose="02040503050406030204" pitchFamily="18" charset="0"/>
                          </a:rPr>
                          <m:t>OH</m:t>
                        </m:r>
                      </m:e>
                    </m:d>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𝑠</m:t>
                        </m:r>
                      </m:e>
                    </m:d>
                    <m:r>
                      <a:rPr lang="en-US" sz="2100" i="1">
                        <a:latin typeface="Cambria Math" panose="02040503050406030204" pitchFamily="18" charset="0"/>
                        <a:ea typeface="Cambria Math" panose="02040503050406030204" pitchFamily="18" charset="0"/>
                      </a:rPr>
                      <m:t>+</m:t>
                    </m:r>
                    <m:sSup>
                      <m:sSupPr>
                        <m:ctrlPr>
                          <a:rPr lang="en-US" sz="2100" i="1">
                            <a:latin typeface="Cambria Math" panose="02040503050406030204" pitchFamily="18" charset="0"/>
                            <a:ea typeface="Cambria Math" panose="02040503050406030204" pitchFamily="18" charset="0"/>
                          </a:rPr>
                        </m:ctrlPr>
                      </m:sSupPr>
                      <m:e>
                        <m:r>
                          <a:rPr lang="en-US" sz="2100" i="1">
                            <a:latin typeface="Cambria Math" panose="02040503050406030204" pitchFamily="18" charset="0"/>
                            <a:ea typeface="Cambria Math" panose="02040503050406030204" pitchFamily="18" charset="0"/>
                          </a:rPr>
                          <m:t>2</m:t>
                        </m:r>
                        <m:r>
                          <m:rPr>
                            <m:nor/>
                          </m:rPr>
                          <a:rPr lang="en-US" sz="2100" b="0" i="0" smtClean="0">
                            <a:latin typeface="Cambria Math" panose="02040503050406030204" pitchFamily="18" charset="0"/>
                            <a:ea typeface="Cambria Math" panose="02040503050406030204" pitchFamily="18" charset="0"/>
                          </a:rPr>
                          <m:t>OH</m:t>
                        </m:r>
                      </m:e>
                      <m:sup>
                        <m:r>
                          <a:rPr lang="en-US" sz="2100" i="1">
                            <a:latin typeface="Cambria Math" panose="02040503050406030204" pitchFamily="18" charset="0"/>
                            <a:ea typeface="Cambria Math" panose="02040503050406030204" pitchFamily="18" charset="0"/>
                          </a:rPr>
                          <m:t>−</m:t>
                        </m:r>
                      </m:sup>
                    </m:sSup>
                    <m:d>
                      <m:dPr>
                        <m:ctrlPr>
                          <a:rPr lang="en-US" sz="2100" i="1" smtClean="0">
                            <a:latin typeface="Cambria Math" panose="02040503050406030204" pitchFamily="18" charset="0"/>
                            <a:ea typeface="Cambria Math" panose="02040503050406030204" pitchFamily="18" charset="0"/>
                          </a:rPr>
                        </m:ctrlPr>
                      </m:dPr>
                      <m:e>
                        <m:r>
                          <a:rPr lang="en-US" sz="2100" b="0" i="1" smtClean="0">
                            <a:latin typeface="Cambria Math" panose="02040503050406030204" pitchFamily="18" charset="0"/>
                            <a:ea typeface="Cambria Math" panose="02040503050406030204" pitchFamily="18" charset="0"/>
                          </a:rPr>
                          <m:t>𝑎𝑞</m:t>
                        </m:r>
                      </m:e>
                    </m:d>
                  </m:oMath>
                </a14:m>
                <a:endParaRPr lang="en-US" sz="2100" i="1" dirty="0"/>
              </a:p>
              <a:p>
                <a:pPr indent="53975" defTabSz="971550">
                  <a:tabLst>
                    <a:tab pos="1485900" algn="l"/>
                  </a:tabLst>
                </a:pPr>
                <a:r>
                  <a:rPr lang="en-US" sz="2000" i="1" dirty="0"/>
                  <a:t>Overall: 	</a:t>
                </a:r>
                <a14:m>
                  <m:oMath xmlns:m="http://schemas.openxmlformats.org/officeDocument/2006/math">
                    <m:r>
                      <m:rPr>
                        <m:sty m:val="p"/>
                      </m:rPr>
                      <a:rPr lang="en-US" sz="2100">
                        <a:latin typeface="Cambria Math" panose="02040503050406030204" pitchFamily="18" charset="0"/>
                      </a:rPr>
                      <m:t>Z</m:t>
                    </m:r>
                    <m:r>
                      <m:rPr>
                        <m:sty m:val="p"/>
                      </m:rPr>
                      <a:rPr lang="en-US" sz="2100" i="0">
                        <a:latin typeface="Cambria Math" panose="02040503050406030204" pitchFamily="18" charset="0"/>
                      </a:rPr>
                      <m:t>n</m:t>
                    </m:r>
                    <m:d>
                      <m:dPr>
                        <m:ctrlPr>
                          <a:rPr lang="en-US" sz="2100" i="1">
                            <a:latin typeface="Cambria Math" panose="02040503050406030204" pitchFamily="18" charset="0"/>
                          </a:rPr>
                        </m:ctrlPr>
                      </m:dPr>
                      <m:e>
                        <m:r>
                          <a:rPr lang="en-US" sz="2100" i="1">
                            <a:latin typeface="Cambria Math" panose="02040503050406030204" pitchFamily="18" charset="0"/>
                          </a:rPr>
                          <m:t>𝑠</m:t>
                        </m:r>
                      </m:e>
                    </m:d>
                    <m:r>
                      <a:rPr lang="en-US" sz="2100" i="1">
                        <a:latin typeface="Cambria Math" panose="02040503050406030204" pitchFamily="18" charset="0"/>
                      </a:rPr>
                      <m:t>+2</m:t>
                    </m:r>
                    <m:r>
                      <m:rPr>
                        <m:sty m:val="p"/>
                      </m:rPr>
                      <a:rPr lang="en-US" sz="2100">
                        <a:latin typeface="Cambria Math" panose="02040503050406030204" pitchFamily="18" charset="0"/>
                      </a:rPr>
                      <m:t>M</m:t>
                    </m:r>
                    <m:r>
                      <m:rPr>
                        <m:sty m:val="p"/>
                      </m:rPr>
                      <a:rPr lang="en-US" sz="2100" i="0">
                        <a:latin typeface="Cambria Math" panose="02040503050406030204" pitchFamily="18" charset="0"/>
                      </a:rPr>
                      <m:t>n</m:t>
                    </m:r>
                    <m:sSub>
                      <m:sSubPr>
                        <m:ctrlPr>
                          <a:rPr lang="en-US" sz="2100" i="1">
                            <a:latin typeface="Cambria Math" panose="02040503050406030204" pitchFamily="18" charset="0"/>
                          </a:rPr>
                        </m:ctrlPr>
                      </m:sSubPr>
                      <m:e>
                        <m:r>
                          <m:rPr>
                            <m:sty m:val="p"/>
                          </m:rPr>
                          <a:rPr lang="en-US" sz="2100" i="0">
                            <a:latin typeface="Cambria Math" panose="02040503050406030204" pitchFamily="18" charset="0"/>
                          </a:rPr>
                          <m:t>O</m:t>
                        </m:r>
                      </m:e>
                      <m:sub>
                        <m:r>
                          <a:rPr lang="en-US" sz="2100" i="1">
                            <a:latin typeface="Cambria Math" panose="02040503050406030204" pitchFamily="18" charset="0"/>
                          </a:rPr>
                          <m:t>2</m:t>
                        </m:r>
                      </m:sub>
                    </m:sSub>
                    <m:d>
                      <m:dPr>
                        <m:ctrlPr>
                          <a:rPr lang="en-US" sz="2100" i="1">
                            <a:latin typeface="Cambria Math" panose="02040503050406030204" pitchFamily="18" charset="0"/>
                          </a:rPr>
                        </m:ctrlPr>
                      </m:dPr>
                      <m:e>
                        <m:r>
                          <a:rPr lang="en-US" sz="2100" i="1">
                            <a:latin typeface="Cambria Math" panose="02040503050406030204" pitchFamily="18" charset="0"/>
                          </a:rPr>
                          <m:t>𝑠</m:t>
                        </m:r>
                      </m:e>
                    </m:d>
                    <m:r>
                      <a:rPr lang="en-US" sz="2100" i="1">
                        <a:latin typeface="Cambria Math" panose="02040503050406030204" pitchFamily="18" charset="0"/>
                      </a:rPr>
                      <m:t>+</m:t>
                    </m:r>
                    <m:sSub>
                      <m:sSubPr>
                        <m:ctrlPr>
                          <a:rPr lang="en-US" sz="2100" i="1">
                            <a:latin typeface="Cambria Math" panose="02040503050406030204" pitchFamily="18" charset="0"/>
                            <a:ea typeface="Cambria Math" panose="02040503050406030204" pitchFamily="18" charset="0"/>
                          </a:rPr>
                        </m:ctrlPr>
                      </m:sSubPr>
                      <m:e>
                        <m:r>
                          <a:rPr lang="en-US" sz="2100" i="1">
                            <a:latin typeface="Cambria Math" panose="02040503050406030204" pitchFamily="18" charset="0"/>
                            <a:ea typeface="Cambria Math" panose="02040503050406030204" pitchFamily="18" charset="0"/>
                          </a:rPr>
                          <m:t>2</m:t>
                        </m:r>
                        <m:r>
                          <m:rPr>
                            <m:sty m:val="p"/>
                          </m:rPr>
                          <a:rPr lang="en-US" sz="2100">
                            <a:latin typeface="Cambria Math" panose="02040503050406030204" pitchFamily="18" charset="0"/>
                            <a:ea typeface="Cambria Math" panose="02040503050406030204" pitchFamily="18" charset="0"/>
                          </a:rPr>
                          <m:t>H</m:t>
                        </m:r>
                      </m:e>
                      <m:sub>
                        <m:r>
                          <a:rPr lang="en-US" sz="2100" i="1">
                            <a:latin typeface="Cambria Math" panose="02040503050406030204" pitchFamily="18" charset="0"/>
                            <a:ea typeface="Cambria Math" panose="02040503050406030204" pitchFamily="18" charset="0"/>
                          </a:rPr>
                          <m:t>2</m:t>
                        </m:r>
                      </m:sub>
                    </m:sSub>
                    <m:r>
                      <m:rPr>
                        <m:sty m:val="p"/>
                      </m:rPr>
                      <a:rPr lang="en-US" sz="2100">
                        <a:latin typeface="Cambria Math" panose="02040503050406030204" pitchFamily="18" charset="0"/>
                        <a:ea typeface="Cambria Math" panose="02040503050406030204" pitchFamily="18" charset="0"/>
                      </a:rPr>
                      <m:t>O</m:t>
                    </m:r>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rPr>
                          <m:t>𝑙</m:t>
                        </m:r>
                      </m:e>
                    </m:d>
                    <m:r>
                      <a:rPr lang="en-US" sz="2100" i="1">
                        <a:latin typeface="Cambria Math" panose="02040503050406030204" pitchFamily="18" charset="0"/>
                        <a:ea typeface="Cambria Math" panose="02040503050406030204" pitchFamily="18" charset="0"/>
                      </a:rPr>
                      <m:t>⟶</m:t>
                    </m:r>
                    <m:r>
                      <m:rPr>
                        <m:sty m:val="p"/>
                      </m:rPr>
                      <a:rPr lang="en-US" sz="2100">
                        <a:latin typeface="Cambria Math" panose="02040503050406030204" pitchFamily="18" charset="0"/>
                      </a:rPr>
                      <m:t>Z</m:t>
                    </m:r>
                    <m:r>
                      <m:rPr>
                        <m:sty m:val="p"/>
                      </m:rPr>
                      <a:rPr lang="en-US" sz="2100" i="0">
                        <a:latin typeface="Cambria Math" panose="02040503050406030204" pitchFamily="18" charset="0"/>
                      </a:rPr>
                      <m:t>n</m:t>
                    </m:r>
                    <m:sSub>
                      <m:sSubPr>
                        <m:ctrlPr>
                          <a:rPr lang="en-US" sz="2100" i="1">
                            <a:latin typeface="Cambria Math" panose="02040503050406030204" pitchFamily="18" charset="0"/>
                          </a:rPr>
                        </m:ctrlPr>
                      </m:sSubPr>
                      <m:e>
                        <m:d>
                          <m:dPr>
                            <m:ctrlPr>
                              <a:rPr lang="en-US" sz="2100" i="1">
                                <a:latin typeface="Cambria Math" panose="02040503050406030204" pitchFamily="18" charset="0"/>
                              </a:rPr>
                            </m:ctrlPr>
                          </m:dPr>
                          <m:e>
                            <m:r>
                              <m:rPr>
                                <m:sty m:val="p"/>
                              </m:rPr>
                              <a:rPr lang="en-US" sz="2100">
                                <a:latin typeface="Cambria Math" panose="02040503050406030204" pitchFamily="18" charset="0"/>
                              </a:rPr>
                              <m:t>OH</m:t>
                            </m:r>
                          </m:e>
                        </m:d>
                      </m:e>
                      <m:sub>
                        <m:r>
                          <a:rPr lang="en-US" sz="2100" i="1">
                            <a:latin typeface="Cambria Math" panose="02040503050406030204" pitchFamily="18" charset="0"/>
                          </a:rPr>
                          <m:t>2</m:t>
                        </m:r>
                      </m:sub>
                    </m:sSub>
                    <m:d>
                      <m:dPr>
                        <m:ctrlPr>
                          <a:rPr lang="en-US" sz="2100" i="1">
                            <a:latin typeface="Cambria Math" panose="02040503050406030204" pitchFamily="18" charset="0"/>
                          </a:rPr>
                        </m:ctrlPr>
                      </m:dPr>
                      <m:e>
                        <m:r>
                          <a:rPr lang="en-US" sz="2100" i="1">
                            <a:latin typeface="Cambria Math" panose="02040503050406030204" pitchFamily="18" charset="0"/>
                          </a:rPr>
                          <m:t>𝑠</m:t>
                        </m:r>
                      </m:e>
                    </m:d>
                    <m:r>
                      <a:rPr lang="en-US" sz="2100" i="1">
                        <a:latin typeface="Cambria Math" panose="02040503050406030204" pitchFamily="18" charset="0"/>
                      </a:rPr>
                      <m:t>+2</m:t>
                    </m:r>
                    <m:r>
                      <m:rPr>
                        <m:sty m:val="p"/>
                      </m:rPr>
                      <a:rPr lang="en-US" sz="2100">
                        <a:latin typeface="Cambria Math" panose="02040503050406030204" pitchFamily="18" charset="0"/>
                      </a:rPr>
                      <m:t>MnO</m:t>
                    </m:r>
                    <m:d>
                      <m:dPr>
                        <m:ctrlPr>
                          <a:rPr lang="en-US" sz="2100" i="1">
                            <a:latin typeface="Cambria Math" panose="02040503050406030204" pitchFamily="18" charset="0"/>
                          </a:rPr>
                        </m:ctrlPr>
                      </m:dPr>
                      <m:e>
                        <m:r>
                          <m:rPr>
                            <m:sty m:val="p"/>
                          </m:rPr>
                          <a:rPr lang="en-US" sz="2100">
                            <a:latin typeface="Cambria Math" panose="02040503050406030204" pitchFamily="18" charset="0"/>
                          </a:rPr>
                          <m:t>OH</m:t>
                        </m:r>
                      </m:e>
                    </m:d>
                    <m:d>
                      <m:dPr>
                        <m:ctrlPr>
                          <a:rPr lang="en-US" sz="2100" i="1">
                            <a:latin typeface="Cambria Math" panose="02040503050406030204" pitchFamily="18" charset="0"/>
                          </a:rPr>
                        </m:ctrlPr>
                      </m:dPr>
                      <m:e>
                        <m:r>
                          <a:rPr lang="en-US" sz="2100" i="1">
                            <a:latin typeface="Cambria Math" panose="02040503050406030204" pitchFamily="18" charset="0"/>
                          </a:rPr>
                          <m:t>𝑠</m:t>
                        </m:r>
                      </m:e>
                    </m:d>
                  </m:oMath>
                </a14:m>
                <a:endParaRPr lang="en-US" sz="2100" i="1"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0" y="1828800"/>
                <a:ext cx="9107557" cy="3810000"/>
              </a:xfrm>
              <a:blipFill>
                <a:blip r:embed="rId2"/>
                <a:stretch>
                  <a:fillRect l="-669" t="-800"/>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flipV="1">
            <a:off x="990600" y="2590799"/>
            <a:ext cx="800100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C183D7F6-B498-43B3-948B-1728B52AA6E4}">
                <adec:decorative xmlns:adec="http://schemas.microsoft.com/office/drawing/2017/decorative" xmlns="" val="1"/>
              </a:ext>
            </a:extLst>
          </p:cNvPr>
          <p:cNvCxnSpPr/>
          <p:nvPr/>
        </p:nvCxnSpPr>
        <p:spPr>
          <a:xfrm>
            <a:off x="1447800" y="4953000"/>
            <a:ext cx="7543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3291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229600" cy="578042"/>
          </a:xfrm>
        </p:spPr>
        <p:txBody>
          <a:bodyPr/>
          <a:lstStyle/>
          <a:p>
            <a:pPr marL="1257300" indent="-1257300"/>
            <a:r>
              <a:rPr lang="en-US" dirty="0">
                <a:solidFill>
                  <a:schemeClr val="bg1"/>
                </a:solidFill>
              </a:rPr>
              <a:t>19.6	</a:t>
            </a:r>
            <a:r>
              <a:rPr lang="en-US" dirty="0"/>
              <a:t>Batteries-3</a:t>
            </a:r>
          </a:p>
        </p:txBody>
      </p:sp>
      <p:sp>
        <p:nvSpPr>
          <p:cNvPr id="23" name="Text Placeholder 22"/>
          <p:cNvSpPr>
            <a:spLocks noGrp="1"/>
          </p:cNvSpPr>
          <p:nvPr>
            <p:ph type="body" sz="quarter" idx="22"/>
          </p:nvPr>
        </p:nvSpPr>
        <p:spPr>
          <a:xfrm>
            <a:off x="0" y="1092909"/>
            <a:ext cx="9120809" cy="557381"/>
          </a:xfrm>
        </p:spPr>
        <p:txBody>
          <a:bodyPr/>
          <a:lstStyle/>
          <a:p>
            <a:r>
              <a:rPr lang="en-US" dirty="0"/>
              <a:t>Lead Storage Batteries</a:t>
            </a:r>
          </a:p>
        </p:txBody>
      </p:sp>
      <p:pic>
        <p:nvPicPr>
          <p:cNvPr id="18" name="Picture 17" descr="Lead storage batteries are composed of a sulfuric acid solution, negative lead filled plates and PbO2 filled positive plat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021" y="1575187"/>
            <a:ext cx="6917958" cy="4901813"/>
          </a:xfrm>
          <a:prstGeom prst="rect">
            <a:avLst/>
          </a:prstGeom>
        </p:spPr>
      </p:pic>
    </p:spTree>
    <p:extLst>
      <p:ext uri="{BB962C8B-B14F-4D97-AF65-F5344CB8AC3E}">
        <p14:creationId xmlns:p14="http://schemas.microsoft.com/office/powerpoint/2010/main" val="1756561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1450" y="0"/>
            <a:ext cx="8724900" cy="476250"/>
          </a:xfrm>
        </p:spPr>
        <p:txBody>
          <a:bodyPr/>
          <a:lstStyle/>
          <a:p>
            <a:pPr marL="1257300" indent="-1257300" defTabSz="1371600">
              <a:tabLst>
                <a:tab pos="1657350" algn="l"/>
              </a:tabLst>
            </a:pPr>
            <a:r>
              <a:rPr lang="en-US" dirty="0">
                <a:solidFill>
                  <a:schemeClr val="bg1"/>
                </a:solidFill>
              </a:rPr>
              <a:t>19.1	</a:t>
            </a:r>
            <a:r>
              <a:rPr lang="en-US" dirty="0"/>
              <a:t>Balancing Redox Reactions-3</a:t>
            </a:r>
          </a:p>
        </p:txBody>
      </p:sp>
      <p:sp>
        <p:nvSpPr>
          <p:cNvPr id="23" name="Text Placeholder 22"/>
          <p:cNvSpPr>
            <a:spLocks noGrp="1"/>
          </p:cNvSpPr>
          <p:nvPr>
            <p:ph type="body" sz="quarter" idx="22"/>
          </p:nvPr>
        </p:nvSpPr>
        <p:spPr>
          <a:xfrm>
            <a:off x="0" y="1094509"/>
            <a:ext cx="9120809" cy="554183"/>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4072"/>
                <a:ext cx="9067800" cy="3481328"/>
              </a:xfrm>
            </p:spPr>
            <p:txBody>
              <a:bodyPr/>
              <a:lstStyle/>
              <a:p>
                <a:pPr marL="514350" indent="-514350">
                  <a:spcBef>
                    <a:spcPts val="0"/>
                  </a:spcBef>
                  <a:spcAft>
                    <a:spcPts val="2800"/>
                  </a:spcAft>
                  <a:buAutoNum type="arabicPeriod"/>
                </a:pPr>
                <a:r>
                  <a:rPr lang="en-US" dirty="0"/>
                  <a:t>Separate the unbalanced reaction into </a:t>
                </a:r>
                <a:r>
                  <a:rPr lang="en-US" b="1" i="1" dirty="0"/>
                  <a:t>half-reactions. </a:t>
                </a:r>
                <a:r>
                  <a:rPr lang="en-US" dirty="0"/>
                  <a:t>A half-reaction is an oxidation or a reduction that occurs as part of the overall redox reaction. </a:t>
                </a:r>
              </a:p>
              <a:p>
                <a:pPr>
                  <a:spcBef>
                    <a:spcPts val="0"/>
                  </a:spcBef>
                  <a:spcAft>
                    <a:spcPts val="1200"/>
                  </a:spcAft>
                </a:pPr>
                <a:r>
                  <a:rPr lang="en-US" spc="5500" dirty="0"/>
                  <a:t>	 </a:t>
                </a:r>
                <a:r>
                  <a:rPr lang="en-US" i="1" dirty="0"/>
                  <a:t>Oxidation:</a:t>
                </a:r>
                <a:r>
                  <a:rPr lang="en-US" dirty="0"/>
                  <a:t>		</a:t>
                </a:r>
                <a:r>
                  <a:rPr lang="en-US" spc="3000" dirty="0"/>
                  <a:t> </a:t>
                </a:r>
                <a14:m>
                  <m:oMath xmlns:m="http://schemas.openxmlformats.org/officeDocument/2006/math">
                    <m:r>
                      <m:rPr>
                        <m:sty m:val="p"/>
                      </m:rPr>
                      <a:rPr lang="en-US" b="0" i="0" smtClean="0">
                        <a:latin typeface="Cambria Math" panose="02040503050406030204" pitchFamily="18" charset="0"/>
                      </a:rPr>
                      <m:t>F</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e</m:t>
                        </m:r>
                      </m:e>
                      <m:sup>
                        <m:r>
                          <a:rPr lang="en-US" b="0" i="0" smtClean="0">
                            <a:latin typeface="Cambria Math" panose="02040503050406030204" pitchFamily="18" charset="0"/>
                          </a:rPr>
                          <m:t>2+</m:t>
                        </m:r>
                      </m:sup>
                    </m:sSup>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F</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e</m:t>
                        </m:r>
                      </m:e>
                      <m:sup>
                        <m:r>
                          <a:rPr lang="en-US" b="0" i="0" smtClean="0">
                            <a:latin typeface="Cambria Math" panose="02040503050406030204" pitchFamily="18" charset="0"/>
                            <a:ea typeface="Cambria Math" panose="02040503050406030204" pitchFamily="18" charset="0"/>
                          </a:rPr>
                          <m:t>3+</m:t>
                        </m:r>
                      </m:sup>
                    </m:sSup>
                  </m:oMath>
                </a14:m>
                <a:endParaRPr lang="en-US" dirty="0"/>
              </a:p>
              <a:p>
                <a:pPr indent="511175" defTabSz="923925">
                  <a:spcBef>
                    <a:spcPts val="0"/>
                  </a:spcBef>
                  <a:spcAft>
                    <a:spcPts val="2800"/>
                  </a:spcAft>
                </a:pPr>
                <a:r>
                  <a:rPr lang="en-US" dirty="0"/>
                  <a:t>	</a:t>
                </a:r>
                <a:r>
                  <a:rPr lang="en-US" spc="5500" dirty="0"/>
                  <a:t> </a:t>
                </a:r>
                <a:r>
                  <a:rPr lang="en-US" i="1" dirty="0"/>
                  <a:t>Reduction:		</a:t>
                </a:r>
                <a14:m>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r</m:t>
                        </m:r>
                      </m:e>
                      <m:sub>
                        <m:r>
                          <a:rPr lang="en-US" b="0" i="0" smtClean="0">
                            <a:latin typeface="Cambria Math" panose="02040503050406030204" pitchFamily="18" charset="0"/>
                          </a:rPr>
                          <m:t>2</m:t>
                        </m:r>
                      </m:sub>
                    </m:sSub>
                    <m:sSubSup>
                      <m:sSubSupPr>
                        <m:ctrlPr>
                          <a:rPr lang="en-US" b="0" i="1" smtClean="0">
                            <a:latin typeface="Cambria Math" panose="02040503050406030204" pitchFamily="18" charset="0"/>
                          </a:rPr>
                        </m:ctrlPr>
                      </m:sSubSupPr>
                      <m:e>
                        <m:r>
                          <m:rPr>
                            <m:sty m:val="p"/>
                          </m:rPr>
                          <a:rPr lang="en-US" b="0" i="0" smtClean="0">
                            <a:latin typeface="Cambria Math" panose="02040503050406030204" pitchFamily="18" charset="0"/>
                          </a:rPr>
                          <m:t>O</m:t>
                        </m:r>
                      </m:e>
                      <m:sub>
                        <m:r>
                          <a:rPr lang="en-US" b="0" i="0" smtClean="0">
                            <a:latin typeface="Cambria Math" panose="02040503050406030204" pitchFamily="18" charset="0"/>
                          </a:rPr>
                          <m:t>7</m:t>
                        </m:r>
                      </m:sub>
                      <m:sup>
                        <m:r>
                          <a:rPr lang="en-US" b="0" i="0" smtClean="0">
                            <a:latin typeface="Cambria Math" panose="02040503050406030204" pitchFamily="18" charset="0"/>
                          </a:rPr>
                          <m:t>2−</m:t>
                        </m:r>
                      </m:sup>
                    </m:sSubSup>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r</m:t>
                        </m:r>
                      </m:e>
                      <m:sup>
                        <m:r>
                          <a:rPr lang="en-US" b="0" i="0" smtClean="0">
                            <a:latin typeface="Cambria Math" panose="02040503050406030204" pitchFamily="18" charset="0"/>
                            <a:ea typeface="Cambria Math" panose="02040503050406030204" pitchFamily="18" charset="0"/>
                          </a:rPr>
                          <m:t>3+</m:t>
                        </m:r>
                      </m:sup>
                    </m:sSup>
                  </m:oMath>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4072"/>
                <a:ext cx="9067800" cy="3481328"/>
              </a:xfrm>
              <a:blipFill rotWithShape="0">
                <a:blip r:embed="rId2"/>
                <a:stretch>
                  <a:fillRect l="-1411" t="-1748" r="-403"/>
                </a:stretch>
              </a:blipFill>
            </p:spPr>
            <p:txBody>
              <a:bodyPr/>
              <a:lstStyle/>
              <a:p>
                <a:r>
                  <a:rPr lang="en-US">
                    <a:noFill/>
                  </a:rPr>
                  <a:t> </a:t>
                </a:r>
              </a:p>
            </p:txBody>
          </p:sp>
        </mc:Fallback>
      </mc:AlternateContent>
    </p:spTree>
    <p:extLst>
      <p:ext uri="{BB962C8B-B14F-4D97-AF65-F5344CB8AC3E}">
        <p14:creationId xmlns:p14="http://schemas.microsoft.com/office/powerpoint/2010/main" val="35550913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7300" indent="-1257300"/>
            <a:r>
              <a:rPr lang="en-US" dirty="0">
                <a:solidFill>
                  <a:schemeClr val="bg1"/>
                </a:solidFill>
              </a:rPr>
              <a:t>19.6</a:t>
            </a:r>
            <a:r>
              <a:rPr lang="en-US" dirty="0"/>
              <a:t>	Batteries-4</a:t>
            </a:r>
          </a:p>
        </p:txBody>
      </p:sp>
      <p:sp>
        <p:nvSpPr>
          <p:cNvPr id="23" name="Text Placeholder 22"/>
          <p:cNvSpPr>
            <a:spLocks noGrp="1"/>
          </p:cNvSpPr>
          <p:nvPr>
            <p:ph type="body" sz="quarter" idx="22"/>
          </p:nvPr>
        </p:nvSpPr>
        <p:spPr>
          <a:xfrm>
            <a:off x="0" y="1092395"/>
            <a:ext cx="9120809" cy="546398"/>
          </a:xfrm>
        </p:spPr>
        <p:txBody>
          <a:bodyPr/>
          <a:lstStyle/>
          <a:p>
            <a:r>
              <a:rPr lang="en-US" dirty="0"/>
              <a:t>Lead Storage Batteries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828800"/>
                <a:ext cx="9080494" cy="3088154"/>
              </a:xfrm>
            </p:spPr>
            <p:txBody>
              <a:bodyPr/>
              <a:lstStyle/>
              <a:p>
                <a:pPr>
                  <a:spcAft>
                    <a:spcPts val="1300"/>
                  </a:spcAft>
                  <a:tabLst>
                    <a:tab pos="3940175" algn="l"/>
                  </a:tabLst>
                </a:pPr>
                <a:r>
                  <a:rPr lang="en-US" sz="2000" i="1" dirty="0"/>
                  <a:t>Anode:	</a:t>
                </a:r>
                <a14:m>
                  <m:oMath xmlns:m="http://schemas.openxmlformats.org/officeDocument/2006/math">
                    <m:r>
                      <m:rPr>
                        <m:sty m:val="p"/>
                      </m:rPr>
                      <a:rPr lang="en-US" sz="2000" i="0">
                        <a:latin typeface="Cambria Math" panose="02040503050406030204" pitchFamily="18" charset="0"/>
                        <a:ea typeface="Cambria Math" panose="02040503050406030204" pitchFamily="18" charset="0"/>
                      </a:rPr>
                      <m:t>Pb</m:t>
                    </m:r>
                    <m:d>
                      <m:dPr>
                        <m:ctrlPr>
                          <a:rPr lang="en-US" sz="2000" i="1">
                            <a:latin typeface="Cambria Math" panose="02040503050406030204" pitchFamily="18" charset="0"/>
                          </a:rPr>
                        </m:ctrlPr>
                      </m:dPr>
                      <m:e>
                        <m:r>
                          <a:rPr lang="en-US" sz="2000" i="1">
                            <a:latin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sSubSup>
                          <m:sSubSupPr>
                            <m:ctrlPr>
                              <a:rPr lang="en-US" sz="2000" i="1" smtClean="0">
                                <a:latin typeface="Cambria Math" panose="02040503050406030204" pitchFamily="18" charset="0"/>
                                <a:ea typeface="Cambria Math" panose="02040503050406030204" pitchFamily="18" charset="0"/>
                              </a:rPr>
                            </m:ctrlPr>
                          </m:sSubSupPr>
                          <m:e>
                            <m:r>
                              <m:rPr>
                                <m:sty m:val="p"/>
                              </m:rPr>
                              <a:rPr lang="en-US" sz="2000" b="0" i="0" smtClean="0">
                                <a:latin typeface="Cambria Math" panose="02040503050406030204" pitchFamily="18" charset="0"/>
                                <a:ea typeface="Cambria Math" panose="02040503050406030204" pitchFamily="18" charset="0"/>
                              </a:rPr>
                              <m:t>SO</m:t>
                            </m:r>
                          </m:e>
                          <m:sub>
                            <m:r>
                              <a:rPr lang="en-US" sz="2000" b="0" i="1" smtClean="0">
                                <a:latin typeface="Cambria Math" panose="02040503050406030204" pitchFamily="18" charset="0"/>
                                <a:ea typeface="Cambria Math" panose="02040503050406030204" pitchFamily="18" charset="0"/>
                              </a:rPr>
                              <m:t>4</m:t>
                            </m:r>
                          </m:sub>
                          <m:sup>
                            <m:r>
                              <a:rPr lang="en-US" sz="2000" b="0" i="1" smtClean="0">
                                <a:latin typeface="Cambria Math" panose="02040503050406030204" pitchFamily="18" charset="0"/>
                                <a:ea typeface="Cambria Math" panose="02040503050406030204" pitchFamily="18" charset="0"/>
                              </a:rPr>
                              <m:t>2</m:t>
                            </m:r>
                          </m:sup>
                        </m:sSubSup>
                      </m:e>
                      <m:sup>
                        <m:r>
                          <a:rPr lang="en-US" sz="2000" b="0" i="1" smtClean="0">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r>
                      <a:rPr lang="en-US" sz="2000" i="1" smtClean="0">
                        <a:latin typeface="Cambria Math" panose="02040503050406030204" pitchFamily="18" charset="0"/>
                        <a:ea typeface="Cambria Math" panose="02040503050406030204" pitchFamily="18" charset="0"/>
                      </a:rPr>
                      <m:t>⟶</m:t>
                    </m:r>
                    <m:sSub>
                      <m:sSubPr>
                        <m:ctrlPr>
                          <a:rPr lang="en-US" sz="2000" i="1" smtClean="0">
                            <a:latin typeface="Cambria Math" panose="02040503050406030204" pitchFamily="18" charset="0"/>
                            <a:ea typeface="Cambria Math" panose="02040503050406030204" pitchFamily="18" charset="0"/>
                          </a:rPr>
                        </m:ctrlPr>
                      </m:sSubPr>
                      <m:e>
                        <m:r>
                          <m:rPr>
                            <m:sty m:val="p"/>
                          </m:rPr>
                          <a:rPr lang="en-US" sz="2000" b="0" i="0" smtClean="0">
                            <a:latin typeface="Cambria Math" panose="02040503050406030204" pitchFamily="18" charset="0"/>
                            <a:ea typeface="Cambria Math" panose="02040503050406030204" pitchFamily="18" charset="0"/>
                          </a:rPr>
                          <m:t>PbSO</m:t>
                        </m:r>
                      </m:e>
                      <m:sub>
                        <m:r>
                          <a:rPr lang="en-US" sz="2000" b="0" i="1" smtClean="0">
                            <a:latin typeface="Cambria Math" panose="02040503050406030204" pitchFamily="18" charset="0"/>
                            <a:ea typeface="Cambria Math" panose="02040503050406030204" pitchFamily="18" charset="0"/>
                          </a:rPr>
                          <m:t>4</m:t>
                        </m:r>
                      </m:sub>
                    </m:sSub>
                    <m:d>
                      <m:dPr>
                        <m:ctrlPr>
                          <a:rPr lang="en-US" sz="200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2</m:t>
                        </m:r>
                        <m:r>
                          <a:rPr lang="en-US" sz="2000" i="1">
                            <a:latin typeface="Cambria Math" panose="02040503050406030204" pitchFamily="18" charset="0"/>
                            <a:ea typeface="Cambria Math" panose="02040503050406030204" pitchFamily="18" charset="0"/>
                          </a:rPr>
                          <m:t>𝑒</m:t>
                        </m:r>
                      </m:e>
                      <m:sup>
                        <m:r>
                          <a:rPr lang="en-US" sz="2000" i="1">
                            <a:latin typeface="Cambria Math" panose="02040503050406030204" pitchFamily="18" charset="0"/>
                            <a:ea typeface="Cambria Math" panose="02040503050406030204" pitchFamily="18" charset="0"/>
                          </a:rPr>
                          <m:t>−</m:t>
                        </m:r>
                      </m:sup>
                    </m:sSup>
                  </m:oMath>
                </a14:m>
                <a:endParaRPr lang="en-US" sz="2000" i="1" dirty="0"/>
              </a:p>
              <a:p>
                <a:pPr>
                  <a:spcBef>
                    <a:spcPts val="0"/>
                  </a:spcBef>
                  <a:spcAft>
                    <a:spcPts val="1300"/>
                  </a:spcAft>
                  <a:tabLst>
                    <a:tab pos="1600200" algn="l"/>
                  </a:tabLst>
                </a:pPr>
                <a:r>
                  <a:rPr lang="en-US" sz="2000" i="1" dirty="0"/>
                  <a:t>Cathode: 	 </a:t>
                </a:r>
                <a14:m>
                  <m:oMath xmlns:m="http://schemas.openxmlformats.org/officeDocument/2006/math">
                    <m:sSub>
                      <m:sSubPr>
                        <m:ctrlPr>
                          <a:rPr lang="en-US" sz="2000" i="1" smtClean="0">
                            <a:latin typeface="Cambria Math" panose="02040503050406030204" pitchFamily="18" charset="0"/>
                            <a:ea typeface="Cambria Math" panose="02040503050406030204" pitchFamily="18" charset="0"/>
                          </a:rPr>
                        </m:ctrlPr>
                      </m:sSubPr>
                      <m:e>
                        <m:r>
                          <m:rPr>
                            <m:sty m:val="p"/>
                          </m:rPr>
                          <a:rPr lang="en-US" sz="2000" i="0">
                            <a:latin typeface="Cambria Math" panose="02040503050406030204" pitchFamily="18" charset="0"/>
                            <a:ea typeface="Cambria Math" panose="02040503050406030204" pitchFamily="18" charset="0"/>
                          </a:rPr>
                          <m:t>PbO</m:t>
                        </m:r>
                      </m:e>
                      <m:sub>
                        <m:r>
                          <a:rPr lang="en-US" sz="2000" b="0" i="1" smtClean="0">
                            <a:latin typeface="Cambria Math" panose="02040503050406030204" pitchFamily="18" charset="0"/>
                            <a:ea typeface="Cambria Math" panose="02040503050406030204" pitchFamily="18" charset="0"/>
                          </a:rPr>
                          <m:t>2</m:t>
                        </m:r>
                      </m:sub>
                    </m:sSub>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4</m:t>
                        </m:r>
                        <m:r>
                          <m:rPr>
                            <m:sty m:val="p"/>
                          </m:rPr>
                          <a:rPr lang="en-US" sz="2000" i="0">
                            <a:latin typeface="Cambria Math" panose="02040503050406030204" pitchFamily="18" charset="0"/>
                            <a:ea typeface="Cambria Math" panose="02040503050406030204" pitchFamily="18" charset="0"/>
                          </a:rPr>
                          <m:t>H</m:t>
                        </m:r>
                      </m:e>
                      <m:sup>
                        <m:r>
                          <a:rPr lang="en-US" sz="2000" i="1">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rPr>
                        </m:ctrlPr>
                      </m:dPr>
                      <m:e>
                        <m:r>
                          <a:rPr lang="en-US" sz="2000" i="1">
                            <a:latin typeface="Cambria Math" panose="02040503050406030204" pitchFamily="18" charset="0"/>
                          </a:rPr>
                          <m:t>𝑎𝑞</m:t>
                        </m:r>
                      </m:e>
                    </m:d>
                    <m:r>
                      <a:rPr lang="en-US" sz="2000" i="1">
                        <a:latin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sSubSup>
                          <m:sSubSupPr>
                            <m:ctrlPr>
                              <a:rPr lang="en-US" sz="2000" i="1">
                                <a:latin typeface="Cambria Math" panose="02040503050406030204" pitchFamily="18" charset="0"/>
                                <a:ea typeface="Cambria Math" panose="02040503050406030204" pitchFamily="18" charset="0"/>
                              </a:rPr>
                            </m:ctrlPr>
                          </m:sSubSupPr>
                          <m:e>
                            <m:r>
                              <m:rPr>
                                <m:sty m:val="p"/>
                              </m:rPr>
                              <a:rPr lang="en-US" sz="2000" i="0">
                                <a:latin typeface="Cambria Math" panose="02040503050406030204" pitchFamily="18" charset="0"/>
                                <a:ea typeface="Cambria Math" panose="02040503050406030204" pitchFamily="18" charset="0"/>
                              </a:rPr>
                              <m:t>SO</m:t>
                            </m:r>
                          </m:e>
                          <m:sub>
                            <m:r>
                              <a:rPr lang="en-US" sz="2000" i="1">
                                <a:latin typeface="Cambria Math" panose="02040503050406030204" pitchFamily="18" charset="0"/>
                                <a:ea typeface="Cambria Math" panose="02040503050406030204" pitchFamily="18" charset="0"/>
                              </a:rPr>
                              <m:t>4</m:t>
                            </m:r>
                          </m:sub>
                          <m:sup>
                            <m:r>
                              <a:rPr lang="en-US" sz="2000" i="1">
                                <a:latin typeface="Cambria Math" panose="02040503050406030204" pitchFamily="18" charset="0"/>
                                <a:ea typeface="Cambria Math" panose="02040503050406030204" pitchFamily="18" charset="0"/>
                              </a:rPr>
                              <m:t>2</m:t>
                            </m:r>
                          </m:sup>
                        </m:sSubSup>
                      </m:e>
                      <m:sup>
                        <m:r>
                          <a:rPr lang="en-US" sz="2000" i="1">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2</m:t>
                        </m:r>
                        <m:r>
                          <a:rPr lang="en-US" sz="2000" i="1">
                            <a:latin typeface="Cambria Math" panose="02040503050406030204" pitchFamily="18" charset="0"/>
                          </a:rPr>
                          <m:t>𝑒</m:t>
                        </m:r>
                      </m:e>
                      <m:sup>
                        <m:r>
                          <a:rPr lang="en-US" sz="2000" i="1">
                            <a:latin typeface="Cambria Math" panose="02040503050406030204" pitchFamily="18" charset="0"/>
                          </a:rPr>
                          <m:t>−</m:t>
                        </m:r>
                      </m:sup>
                    </m:sSup>
                    <m:r>
                      <a:rPr lang="en-US" sz="2000" i="1">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m:rPr>
                            <m:sty m:val="p"/>
                          </m:rPr>
                          <a:rPr lang="en-US" sz="2000" i="0">
                            <a:latin typeface="Cambria Math" panose="02040503050406030204" pitchFamily="18" charset="0"/>
                            <a:ea typeface="Cambria Math" panose="02040503050406030204" pitchFamily="18" charset="0"/>
                          </a:rPr>
                          <m:t>PbSO</m:t>
                        </m:r>
                      </m:e>
                      <m:sub>
                        <m:r>
                          <a:rPr lang="en-US" sz="2000" i="1">
                            <a:latin typeface="Cambria Math" panose="02040503050406030204" pitchFamily="18" charset="0"/>
                            <a:ea typeface="Cambria Math" panose="02040503050406030204" pitchFamily="18" charset="0"/>
                          </a:rPr>
                          <m:t>4</m:t>
                        </m:r>
                      </m:sub>
                    </m:sSub>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2</m:t>
                        </m:r>
                        <m:r>
                          <m:rPr>
                            <m:sty m:val="p"/>
                          </m:rPr>
                          <a:rPr lang="en-US" sz="2000">
                            <a:latin typeface="Cambria Math" panose="02040503050406030204" pitchFamily="18" charset="0"/>
                          </a:rPr>
                          <m:t>H</m:t>
                        </m:r>
                      </m:e>
                      <m:sub>
                        <m:r>
                          <a:rPr lang="en-US" sz="2000">
                            <a:latin typeface="Cambria Math" panose="02040503050406030204" pitchFamily="18" charset="0"/>
                          </a:rPr>
                          <m:t>2</m:t>
                        </m:r>
                      </m:sub>
                    </m:sSub>
                    <m:r>
                      <m:rPr>
                        <m:sty m:val="p"/>
                      </m:rPr>
                      <a:rPr lang="en-US" sz="2000">
                        <a:latin typeface="Cambria Math" panose="02040503050406030204" pitchFamily="18" charset="0"/>
                      </a:rPr>
                      <m:t>O</m:t>
                    </m:r>
                    <m:d>
                      <m:dPr>
                        <m:ctrlPr>
                          <a:rPr lang="en-US" sz="2000" i="1">
                            <a:latin typeface="Cambria Math" panose="02040503050406030204" pitchFamily="18" charset="0"/>
                          </a:rPr>
                        </m:ctrlPr>
                      </m:dPr>
                      <m:e>
                        <m:r>
                          <a:rPr lang="en-US" sz="2000" i="1">
                            <a:latin typeface="Cambria Math" panose="02040503050406030204" pitchFamily="18" charset="0"/>
                          </a:rPr>
                          <m:t>𝑙</m:t>
                        </m:r>
                      </m:e>
                    </m:d>
                  </m:oMath>
                </a14:m>
                <a:endParaRPr lang="en-US" sz="2000" i="1" dirty="0"/>
              </a:p>
              <a:p>
                <a:pPr>
                  <a:spcBef>
                    <a:spcPts val="0"/>
                  </a:spcBef>
                  <a:spcAft>
                    <a:spcPts val="3400"/>
                  </a:spcAft>
                  <a:tabLst>
                    <a:tab pos="1317625" algn="l"/>
                  </a:tabLst>
                </a:pPr>
                <a:r>
                  <a:rPr lang="en-US" sz="2000" i="1" dirty="0"/>
                  <a:t>Overall:	 </a:t>
                </a:r>
                <a14:m>
                  <m:oMath xmlns:m="http://schemas.openxmlformats.org/officeDocument/2006/math">
                    <m:r>
                      <m:rPr>
                        <m:sty m:val="p"/>
                      </m:rPr>
                      <a:rPr lang="en-US" sz="2000" i="0">
                        <a:latin typeface="Cambria Math" panose="02040503050406030204" pitchFamily="18" charset="0"/>
                        <a:ea typeface="Cambria Math" panose="02040503050406030204" pitchFamily="18" charset="0"/>
                      </a:rPr>
                      <m:t>Pb</m:t>
                    </m:r>
                    <m:d>
                      <m:dPr>
                        <m:ctrlPr>
                          <a:rPr lang="en-US" sz="2000" i="1">
                            <a:latin typeface="Cambria Math" panose="02040503050406030204" pitchFamily="18" charset="0"/>
                          </a:rPr>
                        </m:ctrlPr>
                      </m:dPr>
                      <m:e>
                        <m:r>
                          <a:rPr lang="en-US" sz="2000" i="1">
                            <a:latin typeface="Cambria Math" panose="02040503050406030204" pitchFamily="18" charset="0"/>
                          </a:rPr>
                          <m:t>𝑠</m:t>
                        </m:r>
                      </m:e>
                    </m:d>
                    <m:r>
                      <a:rPr lang="en-US" sz="2000" i="1">
                        <a:latin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m:rPr>
                            <m:sty m:val="p"/>
                          </m:rPr>
                          <a:rPr lang="en-US" sz="2000" i="0">
                            <a:latin typeface="Cambria Math" panose="02040503050406030204" pitchFamily="18" charset="0"/>
                            <a:ea typeface="Cambria Math" panose="02040503050406030204" pitchFamily="18" charset="0"/>
                          </a:rPr>
                          <m:t>PbO</m:t>
                        </m:r>
                      </m:e>
                      <m:sub>
                        <m:r>
                          <a:rPr lang="en-US" sz="2000" i="1">
                            <a:latin typeface="Cambria Math" panose="02040503050406030204" pitchFamily="18" charset="0"/>
                            <a:ea typeface="Cambria Math" panose="02040503050406030204" pitchFamily="18" charset="0"/>
                          </a:rPr>
                          <m:t>2</m:t>
                        </m:r>
                      </m:sub>
                    </m:sSub>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𝑠</m:t>
                        </m:r>
                      </m:e>
                    </m:d>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m:t>
                        </m:r>
                        <m:r>
                          <a:rPr lang="en-US" sz="2000" i="0">
                            <a:latin typeface="Cambria Math" panose="02040503050406030204" pitchFamily="18" charset="0"/>
                            <a:ea typeface="Cambria Math" panose="02040503050406030204" pitchFamily="18" charset="0"/>
                          </a:rPr>
                          <m:t>4</m:t>
                        </m:r>
                        <m:r>
                          <m:rPr>
                            <m:sty m:val="p"/>
                          </m:rPr>
                          <a:rPr lang="en-US" sz="2000" i="0">
                            <a:latin typeface="Cambria Math" panose="02040503050406030204" pitchFamily="18" charset="0"/>
                            <a:ea typeface="Cambria Math" panose="02040503050406030204" pitchFamily="18" charset="0"/>
                          </a:rPr>
                          <m:t>H</m:t>
                        </m:r>
                      </m:e>
                      <m:sup>
                        <m:r>
                          <a:rPr lang="en-US" sz="2000" i="1">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rPr>
                        </m:ctrlPr>
                      </m:dPr>
                      <m:e>
                        <m:r>
                          <a:rPr lang="en-US" sz="2000" i="1">
                            <a:latin typeface="Cambria Math" panose="02040503050406030204" pitchFamily="18" charset="0"/>
                          </a:rPr>
                          <m:t>𝑎𝑞</m:t>
                        </m:r>
                      </m:e>
                    </m:d>
                    <m:r>
                      <a:rPr lang="en-US" sz="2000" i="1">
                        <a:latin typeface="Cambria Math" panose="02040503050406030204" pitchFamily="18" charset="0"/>
                      </a:rPr>
                      <m:t>+2</m:t>
                    </m:r>
                    <m:sSup>
                      <m:sSupPr>
                        <m:ctrlPr>
                          <a:rPr lang="en-US" sz="2000" i="1">
                            <a:latin typeface="Cambria Math" panose="02040503050406030204" pitchFamily="18" charset="0"/>
                            <a:ea typeface="Cambria Math" panose="02040503050406030204" pitchFamily="18" charset="0"/>
                          </a:rPr>
                        </m:ctrlPr>
                      </m:sSupPr>
                      <m:e>
                        <m:sSubSup>
                          <m:sSubSupPr>
                            <m:ctrlPr>
                              <a:rPr lang="en-US" sz="2000" i="1">
                                <a:latin typeface="Cambria Math" panose="02040503050406030204" pitchFamily="18" charset="0"/>
                                <a:ea typeface="Cambria Math" panose="02040503050406030204" pitchFamily="18" charset="0"/>
                              </a:rPr>
                            </m:ctrlPr>
                          </m:sSubSupPr>
                          <m:e>
                            <m:r>
                              <m:rPr>
                                <m:sty m:val="p"/>
                              </m:rPr>
                              <a:rPr lang="en-US" sz="2000" i="0">
                                <a:latin typeface="Cambria Math" panose="02040503050406030204" pitchFamily="18" charset="0"/>
                                <a:ea typeface="Cambria Math" panose="02040503050406030204" pitchFamily="18" charset="0"/>
                              </a:rPr>
                              <m:t>SO</m:t>
                            </m:r>
                          </m:e>
                          <m:sub>
                            <m:r>
                              <a:rPr lang="en-US" sz="2000" i="1">
                                <a:latin typeface="Cambria Math" panose="02040503050406030204" pitchFamily="18" charset="0"/>
                                <a:ea typeface="Cambria Math" panose="02040503050406030204" pitchFamily="18" charset="0"/>
                              </a:rPr>
                              <m:t>4</m:t>
                            </m:r>
                          </m:sub>
                          <m:sup>
                            <m:r>
                              <a:rPr lang="en-US" sz="2000" i="1">
                                <a:latin typeface="Cambria Math" panose="02040503050406030204" pitchFamily="18" charset="0"/>
                                <a:ea typeface="Cambria Math" panose="02040503050406030204" pitchFamily="18" charset="0"/>
                              </a:rPr>
                              <m:t>2</m:t>
                            </m:r>
                          </m:sup>
                        </m:sSubSup>
                      </m:e>
                      <m:sup>
                        <m:r>
                          <a:rPr lang="en-US" sz="2000" i="1">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r>
                      <a:rPr lang="en-US" sz="2000" i="1">
                        <a:latin typeface="Cambria Math" panose="02040503050406030204" pitchFamily="18" charset="0"/>
                        <a:ea typeface="Cambria Math" panose="02040503050406030204" pitchFamily="18" charset="0"/>
                      </a:rPr>
                      <m:t>⟶</m:t>
                    </m:r>
                    <m:r>
                      <a:rPr lang="en-US" sz="2000">
                        <a:latin typeface="Cambria Math" panose="02040503050406030204" pitchFamily="18" charset="0"/>
                        <a:ea typeface="Cambria Math" panose="02040503050406030204" pitchFamily="18" charset="0"/>
                      </a:rPr>
                      <m:t>2</m:t>
                    </m:r>
                    <m:sSub>
                      <m:sSubPr>
                        <m:ctrlPr>
                          <a:rPr lang="en-US" sz="2000" i="1">
                            <a:latin typeface="Cambria Math" panose="02040503050406030204" pitchFamily="18" charset="0"/>
                            <a:ea typeface="Cambria Math" panose="02040503050406030204" pitchFamily="18" charset="0"/>
                          </a:rPr>
                        </m:ctrlPr>
                      </m:sSubPr>
                      <m:e>
                        <m:r>
                          <m:rPr>
                            <m:sty m:val="p"/>
                          </m:rPr>
                          <a:rPr lang="en-US" sz="2000" i="0">
                            <a:latin typeface="Cambria Math" panose="02040503050406030204" pitchFamily="18" charset="0"/>
                            <a:ea typeface="Cambria Math" panose="02040503050406030204" pitchFamily="18" charset="0"/>
                          </a:rPr>
                          <m:t>PbSO</m:t>
                        </m:r>
                      </m:e>
                      <m:sub>
                        <m:r>
                          <a:rPr lang="en-US" sz="2000" i="1">
                            <a:latin typeface="Cambria Math" panose="02040503050406030204" pitchFamily="18" charset="0"/>
                            <a:ea typeface="Cambria Math" panose="02040503050406030204" pitchFamily="18" charset="0"/>
                          </a:rPr>
                          <m:t>4</m:t>
                        </m:r>
                      </m:sub>
                    </m:sSub>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𝑠</m:t>
                        </m:r>
                      </m:e>
                    </m:d>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2</m:t>
                        </m:r>
                        <m:r>
                          <m:rPr>
                            <m:sty m:val="p"/>
                          </m:rPr>
                          <a:rPr lang="en-US" sz="2000">
                            <a:latin typeface="Cambria Math" panose="02040503050406030204" pitchFamily="18" charset="0"/>
                          </a:rPr>
                          <m:t>H</m:t>
                        </m:r>
                      </m:e>
                      <m:sub>
                        <m:r>
                          <a:rPr lang="en-US" sz="2000">
                            <a:latin typeface="Cambria Math" panose="02040503050406030204" pitchFamily="18" charset="0"/>
                          </a:rPr>
                          <m:t>2</m:t>
                        </m:r>
                      </m:sub>
                    </m:sSub>
                    <m:r>
                      <m:rPr>
                        <m:sty m:val="p"/>
                      </m:rPr>
                      <a:rPr lang="en-US" sz="2000">
                        <a:latin typeface="Cambria Math" panose="02040503050406030204" pitchFamily="18" charset="0"/>
                      </a:rPr>
                      <m:t>O</m:t>
                    </m:r>
                    <m:d>
                      <m:dPr>
                        <m:ctrlPr>
                          <a:rPr lang="en-US" sz="2000" i="1">
                            <a:latin typeface="Cambria Math" panose="02040503050406030204" pitchFamily="18" charset="0"/>
                          </a:rPr>
                        </m:ctrlPr>
                      </m:dPr>
                      <m:e>
                        <m:r>
                          <a:rPr lang="en-US" sz="2000" i="1">
                            <a:latin typeface="Cambria Math" panose="02040503050406030204" pitchFamily="18" charset="0"/>
                          </a:rPr>
                          <m:t>𝑙</m:t>
                        </m:r>
                      </m:e>
                    </m:d>
                  </m:oMath>
                </a14:m>
                <a:endParaRPr lang="en-US" sz="2000" i="1" dirty="0"/>
              </a:p>
              <a:p>
                <a:pPr>
                  <a:spcAft>
                    <a:spcPts val="2800"/>
                  </a:spcAft>
                </a:pPr>
                <a:r>
                  <a:rPr lang="en-US" dirty="0"/>
                  <a:t>Unlike dry cells and alkaline batteries, the lead storage battery is rechargeable.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828800"/>
                <a:ext cx="9080494" cy="3088154"/>
              </a:xfrm>
              <a:blipFill rotWithShape="0">
                <a:blip r:embed="rId2"/>
                <a:stretch>
                  <a:fillRect l="-1342" t="-789"/>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1447800" y="2743200"/>
            <a:ext cx="74444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576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7300" indent="-1257300"/>
            <a:r>
              <a:rPr lang="en-US" dirty="0">
                <a:solidFill>
                  <a:schemeClr val="bg1"/>
                </a:solidFill>
              </a:rPr>
              <a:t>19.6</a:t>
            </a:r>
            <a:r>
              <a:rPr lang="en-US" dirty="0"/>
              <a:t>	Batteries-5</a:t>
            </a:r>
          </a:p>
        </p:txBody>
      </p:sp>
      <p:sp>
        <p:nvSpPr>
          <p:cNvPr id="23" name="Text Placeholder 22"/>
          <p:cNvSpPr>
            <a:spLocks noGrp="1"/>
          </p:cNvSpPr>
          <p:nvPr>
            <p:ph type="body" sz="quarter" idx="22"/>
          </p:nvPr>
        </p:nvSpPr>
        <p:spPr>
          <a:xfrm>
            <a:off x="0" y="1102658"/>
            <a:ext cx="9120809" cy="537883"/>
          </a:xfrm>
        </p:spPr>
        <p:txBody>
          <a:bodyPr/>
          <a:lstStyle/>
          <a:p>
            <a:r>
              <a:rPr lang="en-US" dirty="0">
                <a:latin typeface="Calibri"/>
              </a:rPr>
              <a:t>Lithium-Ion Batteries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828800"/>
                <a:ext cx="9107558" cy="3105150"/>
              </a:xfrm>
            </p:spPr>
            <p:txBody>
              <a:bodyPr/>
              <a:lstStyle/>
              <a:p>
                <a:pPr marL="800100" indent="234950">
                  <a:spcAft>
                    <a:spcPts val="1000"/>
                  </a:spcAft>
                  <a:tabLst>
                    <a:tab pos="685800" algn="l"/>
                    <a:tab pos="4921250" algn="l"/>
                  </a:tabLst>
                </a:pPr>
                <a:r>
                  <a:rPr lang="en-US" i="1" dirty="0"/>
                  <a:t> Anode: 	</a:t>
                </a:r>
                <a14:m>
                  <m:oMath xmlns:m="http://schemas.openxmlformats.org/officeDocument/2006/math">
                    <m:r>
                      <m:rPr>
                        <m:sty m:val="p"/>
                      </m:rPr>
                      <a:rPr lang="en-US" b="0" i="0" smtClean="0">
                        <a:latin typeface="Cambria Math" panose="02040503050406030204" pitchFamily="18" charset="0"/>
                      </a:rPr>
                      <m:t>Li</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Li</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a14:m>
                <a:endParaRPr lang="en-US" i="1" dirty="0"/>
              </a:p>
              <a:p>
                <a:pPr algn="ctr">
                  <a:spcAft>
                    <a:spcPts val="1200"/>
                  </a:spcAft>
                  <a:tabLst>
                    <a:tab pos="2057400" algn="l"/>
                  </a:tabLst>
                </a:pPr>
                <a14:m>
                  <m:oMath xmlns:m="http://schemas.openxmlformats.org/officeDocument/2006/math">
                    <m:r>
                      <m:rPr>
                        <m:nor/>
                      </m:rPr>
                      <a:rPr lang="en-US" i="1" dirty="0"/>
                      <m:t>Cathode</m:t>
                    </m:r>
                    <m:r>
                      <m:rPr>
                        <m:nor/>
                      </m:rPr>
                      <a:rPr lang="en-US" i="1" dirty="0"/>
                      <m:t>:</m:t>
                    </m:r>
                  </m:oMath>
                </a14:m>
                <a:r>
                  <a:rPr lang="en-US" i="1" dirty="0"/>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Li</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CoO</m:t>
                        </m:r>
                      </m:e>
                      <m:sub>
                        <m:r>
                          <a:rPr lang="en-US">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LiCoO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endParaRPr lang="en-US" i="1" dirty="0"/>
              </a:p>
              <a:p>
                <a:pPr marL="800100" indent="234950" defTabSz="933450">
                  <a:spcAft>
                    <a:spcPts val="4100"/>
                  </a:spcAft>
                  <a:tabLst>
                    <a:tab pos="3657600" algn="l"/>
                  </a:tabLst>
                </a:pPr>
                <a14:m>
                  <m:oMath xmlns:m="http://schemas.openxmlformats.org/officeDocument/2006/math">
                    <m:r>
                      <a:rPr lang="en-US" i="1">
                        <a:latin typeface="Cambria Math" panose="02040503050406030204" pitchFamily="18" charset="0"/>
                      </a:rPr>
                      <m:t>𝑂𝑣𝑒𝑟𝑎𝑙𝑙</m:t>
                    </m:r>
                    <m:r>
                      <a:rPr lang="en-US" i="1">
                        <a:latin typeface="Cambria Math" panose="02040503050406030204" pitchFamily="18" charset="0"/>
                      </a:rPr>
                      <m:t>:</m:t>
                    </m:r>
                  </m:oMath>
                </a14:m>
                <a:r>
                  <a:rPr lang="en-US" dirty="0"/>
                  <a:t>	 </a:t>
                </a:r>
                <a14:m>
                  <m:oMath xmlns:m="http://schemas.openxmlformats.org/officeDocument/2006/math">
                    <m:r>
                      <m:rPr>
                        <m:sty m:val="p"/>
                      </m:rPr>
                      <a:rPr lang="en-US">
                        <a:latin typeface="Cambria Math" panose="02040503050406030204" pitchFamily="18" charset="0"/>
                      </a:rPr>
                      <m:t>Li</m:t>
                    </m:r>
                    <m:d>
                      <m:dPr>
                        <m:ctrlPr>
                          <a:rPr lang="en-US" i="1">
                            <a:latin typeface="Cambria Math" panose="02040503050406030204" pitchFamily="18" charset="0"/>
                          </a:rPr>
                        </m:ctrlPr>
                      </m:dPr>
                      <m:e>
                        <m:r>
                          <a:rPr lang="en-US" i="1">
                            <a:latin typeface="Cambria Math" panose="02040503050406030204" pitchFamily="18" charset="0"/>
                          </a:rPr>
                          <m:t>𝑠</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CoO</m:t>
                        </m:r>
                      </m:e>
                      <m:sub>
                        <m:r>
                          <a:rPr lang="en-US">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LiCoO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endParaRPr lang="en-US" i="1" dirty="0"/>
              </a:p>
              <a:p>
                <a:r>
                  <a:rPr lang="en-US" dirty="0"/>
                  <a:t>The overall cell potential is 3.4 V, which is relatively large.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828800"/>
                <a:ext cx="9107558" cy="3105150"/>
              </a:xfrm>
              <a:blipFill rotWithShape="0">
                <a:blip r:embed="rId2"/>
                <a:stretch>
                  <a:fillRect l="-1339" t="-1768"/>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3429000" y="3124200"/>
            <a:ext cx="495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48076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7300" indent="-1257300"/>
            <a:r>
              <a:rPr lang="en-US" dirty="0">
                <a:solidFill>
                  <a:schemeClr val="bg1"/>
                </a:solidFill>
              </a:rPr>
              <a:t>19.6</a:t>
            </a:r>
            <a:r>
              <a:rPr lang="en-US" dirty="0"/>
              <a:t>	Batteries-6</a:t>
            </a:r>
          </a:p>
        </p:txBody>
      </p:sp>
      <p:sp>
        <p:nvSpPr>
          <p:cNvPr id="23" name="Text Placeholder 22"/>
          <p:cNvSpPr>
            <a:spLocks noGrp="1"/>
          </p:cNvSpPr>
          <p:nvPr>
            <p:ph type="body" sz="quarter" idx="22"/>
          </p:nvPr>
        </p:nvSpPr>
        <p:spPr>
          <a:xfrm>
            <a:off x="0" y="1102657"/>
            <a:ext cx="9120809" cy="537884"/>
          </a:xfrm>
        </p:spPr>
        <p:txBody>
          <a:bodyPr/>
          <a:lstStyle/>
          <a:p>
            <a:r>
              <a:rPr lang="en-US" dirty="0"/>
              <a:t>Fuel Cells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20810" cy="4419600"/>
              </a:xfrm>
            </p:spPr>
            <p:txBody>
              <a:bodyPr/>
              <a:lstStyle/>
              <a:p>
                <a:pPr indent="174625" algn="ctr">
                  <a:spcBef>
                    <a:spcPts val="0"/>
                  </a:spcBef>
                  <a:spcAft>
                    <a:spcPts val="6200"/>
                  </a:spcAft>
                </a:pPr>
                <a14:m>
                  <m:oMathPara xmlns:m="http://schemas.openxmlformats.org/officeDocument/2006/math">
                    <m:oMathParaPr>
                      <m:jc m:val="center"/>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4</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i="1">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energy</m:t>
                      </m:r>
                    </m:oMath>
                  </m:oMathPara>
                </a14:m>
                <a:endParaRPr lang="en-US" dirty="0"/>
              </a:p>
              <a:p>
                <a:pPr>
                  <a:spcBef>
                    <a:spcPts val="0"/>
                  </a:spcBef>
                  <a:spcAft>
                    <a:spcPts val="3400"/>
                  </a:spcAft>
                </a:pPr>
                <a:r>
                  <a:rPr lang="en-US" dirty="0"/>
                  <a:t>To generate electricity, heat produced by the reaction is first used to convert water to steam, which then drives a turbine, which then drives a generator.</a:t>
                </a:r>
              </a:p>
              <a:p>
                <a:pPr>
                  <a:spcBef>
                    <a:spcPts val="0"/>
                  </a:spcBef>
                  <a:spcAft>
                    <a:spcPts val="2800"/>
                  </a:spcAft>
                </a:pPr>
                <a:r>
                  <a:rPr lang="en-US" dirty="0"/>
                  <a:t>A significant fraction of the energy released in the form of heat is lost to the surroundings at each step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20810" cy="4419600"/>
              </a:xfrm>
              <a:blipFill rotWithShape="0">
                <a:blip r:embed="rId2"/>
                <a:stretch>
                  <a:fillRect l="-1337"/>
                </a:stretch>
              </a:blipFill>
            </p:spPr>
            <p:txBody>
              <a:bodyPr/>
              <a:lstStyle/>
              <a:p>
                <a:r>
                  <a:rPr lang="en-US">
                    <a:noFill/>
                  </a:rPr>
                  <a:t> </a:t>
                </a:r>
              </a:p>
            </p:txBody>
          </p:sp>
        </mc:Fallback>
      </mc:AlternateContent>
    </p:spTree>
    <p:extLst>
      <p:ext uri="{BB962C8B-B14F-4D97-AF65-F5344CB8AC3E}">
        <p14:creationId xmlns:p14="http://schemas.microsoft.com/office/powerpoint/2010/main" val="39761065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7300" indent="-1257300"/>
            <a:r>
              <a:rPr lang="en-US" dirty="0">
                <a:solidFill>
                  <a:schemeClr val="bg1"/>
                </a:solidFill>
              </a:rPr>
              <a:t>19.6</a:t>
            </a:r>
            <a:r>
              <a:rPr lang="en-US" dirty="0"/>
              <a:t>	Batteries-7</a:t>
            </a:r>
          </a:p>
        </p:txBody>
      </p:sp>
      <p:sp>
        <p:nvSpPr>
          <p:cNvPr id="23" name="Text Placeholder 22"/>
          <p:cNvSpPr>
            <a:spLocks noGrp="1"/>
          </p:cNvSpPr>
          <p:nvPr>
            <p:ph type="body" sz="quarter" idx="22"/>
          </p:nvPr>
        </p:nvSpPr>
        <p:spPr>
          <a:xfrm>
            <a:off x="0" y="1094508"/>
            <a:ext cx="9120809" cy="554183"/>
          </a:xfrm>
        </p:spPr>
        <p:txBody>
          <a:bodyPr/>
          <a:lstStyle/>
          <a:p>
            <a:r>
              <a:rPr lang="en-US" dirty="0"/>
              <a:t>Fuel Cells</a:t>
            </a:r>
          </a:p>
        </p:txBody>
      </p:sp>
      <p:sp>
        <p:nvSpPr>
          <p:cNvPr id="24" name="Text Placeholder 23"/>
          <p:cNvSpPr>
            <a:spLocks noGrp="1"/>
          </p:cNvSpPr>
          <p:nvPr>
            <p:ph type="body" sz="quarter" idx="23"/>
          </p:nvPr>
        </p:nvSpPr>
        <p:spPr>
          <a:xfrm>
            <a:off x="0" y="1589544"/>
            <a:ext cx="9031357" cy="2677656"/>
          </a:xfrm>
        </p:spPr>
        <p:txBody>
          <a:bodyPr/>
          <a:lstStyle/>
          <a:p>
            <a:pPr>
              <a:spcBef>
                <a:spcPts val="0"/>
              </a:spcBef>
              <a:spcAft>
                <a:spcPts val="3400"/>
              </a:spcAft>
            </a:pPr>
            <a:r>
              <a:rPr lang="en-US" dirty="0"/>
              <a:t>Greater efficiency can be accomplished by a device known as a </a:t>
            </a:r>
            <a:r>
              <a:rPr lang="en-US" b="1" i="1" dirty="0"/>
              <a:t>fuel cell, </a:t>
            </a:r>
            <a:r>
              <a:rPr lang="en-US" dirty="0"/>
              <a:t>a galvanic cell that requires a continuous supply of reactants to keep functioning. </a:t>
            </a:r>
          </a:p>
          <a:p>
            <a:pPr>
              <a:spcBef>
                <a:spcPts val="0"/>
              </a:spcBef>
              <a:spcAft>
                <a:spcPts val="2950"/>
              </a:spcAft>
            </a:pPr>
            <a:r>
              <a:rPr lang="en-US" dirty="0"/>
              <a:t>Strictly speaking, a fuel cell is not a battery because it is not self-contained. </a:t>
            </a:r>
          </a:p>
        </p:txBody>
      </p:sp>
    </p:spTree>
    <p:extLst>
      <p:ext uri="{BB962C8B-B14F-4D97-AF65-F5344CB8AC3E}">
        <p14:creationId xmlns:p14="http://schemas.microsoft.com/office/powerpoint/2010/main" val="15682823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09600"/>
          </a:xfrm>
        </p:spPr>
        <p:txBody>
          <a:bodyPr/>
          <a:lstStyle/>
          <a:p>
            <a:pPr marL="1257300" indent="-1257300"/>
            <a:r>
              <a:rPr lang="en-US" dirty="0">
                <a:solidFill>
                  <a:schemeClr val="bg1"/>
                </a:solidFill>
              </a:rPr>
              <a:t>19.6</a:t>
            </a:r>
            <a:r>
              <a:rPr lang="en-US" dirty="0"/>
              <a:t>	Batteries-8</a:t>
            </a:r>
          </a:p>
        </p:txBody>
      </p:sp>
      <p:sp>
        <p:nvSpPr>
          <p:cNvPr id="23" name="Text Placeholder 22"/>
          <p:cNvSpPr>
            <a:spLocks noGrp="1"/>
          </p:cNvSpPr>
          <p:nvPr>
            <p:ph type="body" sz="quarter" idx="22"/>
          </p:nvPr>
        </p:nvSpPr>
        <p:spPr>
          <a:xfrm>
            <a:off x="0" y="1094508"/>
            <a:ext cx="9120809" cy="554183"/>
          </a:xfrm>
        </p:spPr>
        <p:txBody>
          <a:bodyPr/>
          <a:lstStyle/>
          <a:p>
            <a:r>
              <a:rPr lang="en-US" dirty="0"/>
              <a:t>Fuel Cells</a:t>
            </a:r>
          </a:p>
        </p:txBody>
      </p:sp>
      <p:pic>
        <p:nvPicPr>
          <p:cNvPr id="15" name="Picture 14" descr="A hydrogen-oxygen fuel cell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6833" y="1094508"/>
            <a:ext cx="5520229" cy="5285232"/>
          </a:xfrm>
          <a:prstGeom prst="rect">
            <a:avLst/>
          </a:prstGeom>
        </p:spPr>
      </p:pic>
    </p:spTree>
    <p:extLst>
      <p:ext uri="{BB962C8B-B14F-4D97-AF65-F5344CB8AC3E}">
        <p14:creationId xmlns:p14="http://schemas.microsoft.com/office/powerpoint/2010/main" val="14560022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80" y="0"/>
            <a:ext cx="8663610" cy="626854"/>
          </a:xfrm>
        </p:spPr>
        <p:txBody>
          <a:bodyPr/>
          <a:lstStyle/>
          <a:p>
            <a:pPr marL="1257300" indent="-1257300"/>
            <a:r>
              <a:rPr lang="en-US" dirty="0">
                <a:solidFill>
                  <a:schemeClr val="bg1"/>
                </a:solidFill>
              </a:rPr>
              <a:t>19.6</a:t>
            </a:r>
            <a:r>
              <a:rPr lang="en-US" dirty="0"/>
              <a:t>	Batteries-9</a:t>
            </a:r>
          </a:p>
        </p:txBody>
      </p:sp>
      <p:sp>
        <p:nvSpPr>
          <p:cNvPr id="22" name="Text Placeholder 21"/>
          <p:cNvSpPr>
            <a:spLocks noGrp="1"/>
          </p:cNvSpPr>
          <p:nvPr>
            <p:ph type="body" sz="quarter" idx="22"/>
          </p:nvPr>
        </p:nvSpPr>
        <p:spPr>
          <a:xfrm>
            <a:off x="0" y="1094508"/>
            <a:ext cx="9120809" cy="554183"/>
          </a:xfrm>
        </p:spPr>
        <p:txBody>
          <a:bodyPr/>
          <a:lstStyle/>
          <a:p>
            <a:r>
              <a:rPr lang="en-US" dirty="0"/>
              <a:t>Fuel Cells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0" y="1752600"/>
                <a:ext cx="9107557" cy="4648200"/>
              </a:xfrm>
            </p:spPr>
            <p:txBody>
              <a:bodyPr/>
              <a:lstStyle/>
              <a:p>
                <a:pPr indent="174625">
                  <a:spcAft>
                    <a:spcPts val="1500"/>
                  </a:spcAft>
                  <a:tabLst>
                    <a:tab pos="2228850" algn="l"/>
                  </a:tabLst>
                </a:pPr>
                <a:r>
                  <a:rPr lang="en-US" i="1" dirty="0"/>
                  <a:t> Anode:	 </a:t>
                </a:r>
                <a14:m>
                  <m:oMath xmlns:m="http://schemas.openxmlformats.org/officeDocument/2006/math">
                    <m:r>
                      <a:rPr lang="en-US" b="0" i="0" smtClean="0">
                        <a:latin typeface="Cambria Math" panose="02040503050406030204" pitchFamily="18" charset="0"/>
                      </a:rPr>
                      <m:t>2</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a:rPr lang="en-US" b="0" i="0" smtClean="0">
                            <a:latin typeface="Cambria Math" panose="02040503050406030204" pitchFamily="18" charset="0"/>
                          </a:rPr>
                          <m:t>4</m:t>
                        </m:r>
                        <m:r>
                          <m:rPr>
                            <m:sty m:val="p"/>
                          </m:rPr>
                          <a:rPr lang="en-US" b="0" i="0" smtClean="0">
                            <a:latin typeface="Cambria Math" panose="02040503050406030204" pitchFamily="18" charset="0"/>
                          </a:rPr>
                          <m:t>OH</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4</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i="1">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𝑒</m:t>
                        </m:r>
                      </m:e>
                      <m:sup>
                        <m:r>
                          <a:rPr lang="en-US" b="0" i="0" smtClean="0">
                            <a:latin typeface="Cambria Math" panose="02040503050406030204" pitchFamily="18" charset="0"/>
                            <a:ea typeface="Cambria Math" panose="02040503050406030204" pitchFamily="18" charset="0"/>
                          </a:rPr>
                          <m:t>−</m:t>
                        </m:r>
                      </m:sup>
                    </m:sSup>
                  </m:oMath>
                </a14:m>
                <a:endParaRPr lang="en-US" dirty="0"/>
              </a:p>
              <a:p>
                <a:pPr indent="228600">
                  <a:spcBef>
                    <a:spcPts val="0"/>
                  </a:spcBef>
                  <a:spcAft>
                    <a:spcPts val="1500"/>
                  </a:spcAft>
                  <a:tabLst>
                    <a:tab pos="1257300" algn="l"/>
                  </a:tabLst>
                </a:pPr>
                <a14:m>
                  <m:oMath xmlns:m="http://schemas.openxmlformats.org/officeDocument/2006/math">
                    <m:r>
                      <m:rPr>
                        <m:nor/>
                      </m:rPr>
                      <a:rPr lang="en-US" i="1" dirty="0"/>
                      <m:t>Cathode</m:t>
                    </m:r>
                    <m:r>
                      <m:rPr>
                        <m:nor/>
                      </m:rPr>
                      <a:rPr lang="en-US" i="1" dirty="0"/>
                      <m:t>:</m:t>
                    </m:r>
                  </m:oMath>
                </a14:m>
                <a:r>
                  <a:rPr lang="en-US" i="1"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2</m:t>
                        </m:r>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𝑙</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𝑒</m:t>
                        </m:r>
                      </m:e>
                      <m:sup>
                        <m:r>
                          <a:rPr lang="en-US" i="1">
                            <a:latin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4</m:t>
                        </m:r>
                        <m:r>
                          <m:rPr>
                            <m:sty m:val="p"/>
                          </m:rPr>
                          <a:rPr lang="en-US">
                            <a:latin typeface="Cambria Math" panose="02040503050406030204" pitchFamily="18" charset="0"/>
                            <a:ea typeface="Cambria Math" panose="02040503050406030204" pitchFamily="18" charset="0"/>
                          </a:rPr>
                          <m:t>OH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a14:m>
                <a:endParaRPr lang="en-US" i="1" dirty="0"/>
              </a:p>
              <a:p>
                <a:pPr indent="228600">
                  <a:spcBef>
                    <a:spcPts val="0"/>
                  </a:spcBef>
                  <a:spcAft>
                    <a:spcPts val="4000"/>
                  </a:spcAft>
                  <a:tabLst>
                    <a:tab pos="2914650" algn="l"/>
                  </a:tabLst>
                </a:pPr>
                <a14:m>
                  <m:oMath xmlns:m="http://schemas.openxmlformats.org/officeDocument/2006/math">
                    <m:r>
                      <m:rPr>
                        <m:nor/>
                      </m:rPr>
                      <a:rPr lang="en-US" i="1" dirty="0"/>
                      <m:t>Overall</m:t>
                    </m:r>
                    <m:r>
                      <m:rPr>
                        <m:nor/>
                      </m:rPr>
                      <a:rPr lang="en-US" i="1" dirty="0"/>
                      <m:t>:</m:t>
                    </m:r>
                  </m:oMath>
                </a14:m>
                <a:r>
                  <a:rPr lang="en-US" i="1"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2</m:t>
                        </m:r>
                        <m:r>
                          <m:rPr>
                            <m:sty m:val="p"/>
                          </m:rPr>
                          <a:rPr lang="en-US">
                            <a:latin typeface="Cambria Math" panose="02040503050406030204" pitchFamily="18" charset="0"/>
                          </a:rPr>
                          <m:t>H</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oMath>
                </a14:m>
                <a:endParaRPr lang="en-US" i="1" dirty="0"/>
              </a:p>
              <a:p>
                <a:pPr marL="457200" indent="-174625">
                  <a:spcBef>
                    <a:spcPts val="0"/>
                  </a:spcBef>
                  <a:spcAft>
                    <a:spcPts val="1800"/>
                  </a:spcAft>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i="1" dirty="0"/>
              </a:p>
              <a:p>
                <a:pPr marL="3092450" indent="-1882775">
                  <a:spcBef>
                    <a:spcPts val="0"/>
                  </a:spcBef>
                  <a:spcAft>
                    <a:spcPts val="1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=0.40 </m:t>
                      </m:r>
                      <m:r>
                        <m:rPr>
                          <m:sty m:val="p"/>
                        </m:rPr>
                        <a:rPr lang="en-US">
                          <a:latin typeface="Cambria Math" panose="02040503050406030204" pitchFamily="18" charset="0"/>
                        </a:rPr>
                        <m:t>V</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−0.83 </m:t>
                          </m:r>
                          <m:r>
                            <m:rPr>
                              <m:sty m:val="p"/>
                            </m:rPr>
                            <a:rPr lang="en-US">
                              <a:latin typeface="Cambria Math" panose="02040503050406030204" pitchFamily="18" charset="0"/>
                            </a:rPr>
                            <m:t>V</m:t>
                          </m:r>
                        </m:e>
                      </m:d>
                    </m:oMath>
                  </m:oMathPara>
                </a14:m>
                <a:endParaRPr lang="en-US" i="1" dirty="0"/>
              </a:p>
              <a:p>
                <a:pPr marL="3092450" indent="46038">
                  <a:spcBef>
                    <a:spcPts val="0"/>
                  </a:spcBef>
                  <a:spcAft>
                    <a:spcPts val="25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1.23 </m:t>
                      </m:r>
                      <m:r>
                        <m:rPr>
                          <m:sty m:val="p"/>
                        </m:rPr>
                        <a:rPr lang="en-US" b="0" i="0" smtClean="0">
                          <a:latin typeface="Cambria Math" panose="02040503050406030204" pitchFamily="18" charset="0"/>
                        </a:rPr>
                        <m:t>V</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0" y="1752600"/>
                <a:ext cx="9107557" cy="4648200"/>
              </a:xfrm>
              <a:blipFill>
                <a:blip r:embed="rId2"/>
                <a:stretch>
                  <a:fillRect t="-1312"/>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1905000" y="2971800"/>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60022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26854"/>
          </a:xfrm>
        </p:spPr>
        <p:txBody>
          <a:bodyPr/>
          <a:lstStyle/>
          <a:p>
            <a:pPr marL="1257300" indent="-1257300"/>
            <a:r>
              <a:rPr lang="en-US" dirty="0">
                <a:solidFill>
                  <a:schemeClr val="bg1"/>
                </a:solidFill>
              </a:rPr>
              <a:t>19.6</a:t>
            </a:r>
            <a:r>
              <a:rPr lang="en-US" dirty="0"/>
              <a:t>	Batteries-10</a:t>
            </a:r>
          </a:p>
        </p:txBody>
      </p:sp>
      <p:sp>
        <p:nvSpPr>
          <p:cNvPr id="22" name="Text Placeholder 21"/>
          <p:cNvSpPr>
            <a:spLocks noGrp="1"/>
          </p:cNvSpPr>
          <p:nvPr>
            <p:ph type="body" sz="quarter" idx="22"/>
          </p:nvPr>
        </p:nvSpPr>
        <p:spPr>
          <a:xfrm>
            <a:off x="0" y="1094508"/>
            <a:ext cx="9120809" cy="554183"/>
          </a:xfrm>
        </p:spPr>
        <p:txBody>
          <a:bodyPr/>
          <a:lstStyle/>
          <a:p>
            <a:r>
              <a:rPr lang="en-US" dirty="0"/>
              <a:t>Fuel Cells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36442" y="1600200"/>
                <a:ext cx="9107557" cy="2895600"/>
              </a:xfrm>
            </p:spPr>
            <p:txBody>
              <a:bodyPr/>
              <a:lstStyle/>
              <a:p>
                <a:pPr>
                  <a:tabLst>
                    <a:tab pos="2457450" algn="l"/>
                    <a:tab pos="2971800" algn="l"/>
                    <a:tab pos="3829050" algn="l"/>
                  </a:tabLst>
                </a:pPr>
                <a:r>
                  <a:rPr lang="en-US" sz="2400" i="1" dirty="0"/>
                  <a:t>Anode:	 </a:t>
                </a:r>
                <a14:m>
                  <m:oMath xmlns:m="http://schemas.openxmlformats.org/officeDocument/2006/math">
                    <m:sSub>
                      <m:sSubPr>
                        <m:ctrlPr>
                          <a:rPr lang="en-US" sz="2200" i="1" smtClean="0">
                            <a:latin typeface="Cambria Math" panose="02040503050406030204" pitchFamily="18" charset="0"/>
                          </a:rPr>
                        </m:ctrlPr>
                      </m:sSubPr>
                      <m:e>
                        <m:r>
                          <m:rPr>
                            <m:sty m:val="p"/>
                          </m:rPr>
                          <a:rPr lang="en-US" sz="2200" b="0" i="0" smtClean="0">
                            <a:latin typeface="Cambria Math" panose="02040503050406030204" pitchFamily="18" charset="0"/>
                          </a:rPr>
                          <m:t>C</m:t>
                        </m:r>
                      </m:e>
                      <m:sub>
                        <m:r>
                          <a:rPr lang="en-US" sz="2200" b="0" i="0" smtClean="0">
                            <a:latin typeface="Cambria Math" panose="02040503050406030204" pitchFamily="18" charset="0"/>
                          </a:rPr>
                          <m:t>3</m:t>
                        </m:r>
                      </m:sub>
                    </m:sSub>
                    <m:sSub>
                      <m:sSubPr>
                        <m:ctrlPr>
                          <a:rPr lang="en-US" sz="2200" i="1" smtClean="0">
                            <a:latin typeface="Cambria Math" panose="02040503050406030204" pitchFamily="18" charset="0"/>
                          </a:rPr>
                        </m:ctrlPr>
                      </m:sSubPr>
                      <m:e>
                        <m:r>
                          <m:rPr>
                            <m:sty m:val="p"/>
                          </m:rPr>
                          <a:rPr lang="en-US" sz="2200" b="0" i="0" smtClean="0">
                            <a:latin typeface="Cambria Math" panose="02040503050406030204" pitchFamily="18" charset="0"/>
                          </a:rPr>
                          <m:t>H</m:t>
                        </m:r>
                      </m:e>
                      <m:sub>
                        <m:r>
                          <a:rPr lang="en-US" sz="2200" b="0" i="0" smtClean="0">
                            <a:latin typeface="Cambria Math" panose="02040503050406030204" pitchFamily="18" charset="0"/>
                          </a:rPr>
                          <m:t>8</m:t>
                        </m:r>
                      </m:sub>
                    </m:sSub>
                    <m:d>
                      <m:dPr>
                        <m:ctrlPr>
                          <a:rPr lang="en-US" sz="2200" i="1" smtClean="0">
                            <a:latin typeface="Cambria Math" panose="02040503050406030204" pitchFamily="18" charset="0"/>
                          </a:rPr>
                        </m:ctrlPr>
                      </m:dPr>
                      <m:e>
                        <m:r>
                          <a:rPr lang="en-US" sz="2200" b="0" i="1" smtClean="0">
                            <a:latin typeface="Cambria Math" panose="02040503050406030204" pitchFamily="18" charset="0"/>
                          </a:rPr>
                          <m:t>𝑔</m:t>
                        </m:r>
                      </m:e>
                    </m:d>
                    <m:r>
                      <a:rPr lang="en-US" sz="2200" b="0" i="0" smtClean="0">
                        <a:latin typeface="Cambria Math" panose="02040503050406030204" pitchFamily="18" charset="0"/>
                      </a:rPr>
                      <m:t>+6</m:t>
                    </m:r>
                    <m:sSub>
                      <m:sSubPr>
                        <m:ctrlPr>
                          <a:rPr lang="en-US" sz="2200" b="0" i="1" smtClean="0">
                            <a:latin typeface="Cambria Math" panose="02040503050406030204" pitchFamily="18" charset="0"/>
                          </a:rPr>
                        </m:ctrlPr>
                      </m:sSubPr>
                      <m:e>
                        <m:r>
                          <m:rPr>
                            <m:sty m:val="p"/>
                          </m:rPr>
                          <a:rPr lang="en-US" sz="2200" b="0" i="0" smtClean="0">
                            <a:latin typeface="Cambria Math" panose="02040503050406030204" pitchFamily="18" charset="0"/>
                          </a:rPr>
                          <m:t>H</m:t>
                        </m:r>
                      </m:e>
                      <m:sub>
                        <m:r>
                          <a:rPr lang="en-US" sz="2200" b="0" i="0" smtClean="0">
                            <a:latin typeface="Cambria Math" panose="02040503050406030204" pitchFamily="18" charset="0"/>
                          </a:rPr>
                          <m:t>2</m:t>
                        </m:r>
                      </m:sub>
                    </m:sSub>
                    <m:r>
                      <m:rPr>
                        <m:sty m:val="p"/>
                      </m:rPr>
                      <a:rPr lang="en-US" sz="2200" b="0" i="0" smtClean="0">
                        <a:latin typeface="Cambria Math" panose="02040503050406030204" pitchFamily="18" charset="0"/>
                      </a:rPr>
                      <m:t>O</m:t>
                    </m:r>
                    <m:d>
                      <m:dPr>
                        <m:ctrlPr>
                          <a:rPr lang="en-US" sz="2200" b="0" i="1" smtClean="0">
                            <a:latin typeface="Cambria Math" panose="02040503050406030204" pitchFamily="18" charset="0"/>
                          </a:rPr>
                        </m:ctrlPr>
                      </m:dPr>
                      <m:e>
                        <m:r>
                          <a:rPr lang="en-US" sz="2200" b="0" i="1" smtClean="0">
                            <a:latin typeface="Cambria Math" panose="02040503050406030204" pitchFamily="18" charset="0"/>
                          </a:rPr>
                          <m:t>𝑙</m:t>
                        </m:r>
                      </m:e>
                    </m:d>
                    <m:r>
                      <a:rPr lang="en-US" sz="2200" b="0" i="1" smtClean="0">
                        <a:latin typeface="Cambria Math" panose="02040503050406030204" pitchFamily="18" charset="0"/>
                        <a:ea typeface="Cambria Math" panose="02040503050406030204" pitchFamily="18" charset="0"/>
                      </a:rPr>
                      <m:t>⟶3</m:t>
                    </m:r>
                    <m:sSub>
                      <m:sSubPr>
                        <m:ctrlPr>
                          <a:rPr lang="en-US" sz="2200" b="0" i="1" smtClean="0">
                            <a:latin typeface="Cambria Math" panose="02040503050406030204" pitchFamily="18" charset="0"/>
                            <a:ea typeface="Cambria Math" panose="02040503050406030204" pitchFamily="18" charset="0"/>
                          </a:rPr>
                        </m:ctrlPr>
                      </m:sSubPr>
                      <m:e>
                        <m:r>
                          <m:rPr>
                            <m:sty m:val="p"/>
                          </m:rPr>
                          <a:rPr lang="en-US" sz="2200" b="0" i="0" smtClean="0">
                            <a:latin typeface="Cambria Math" panose="02040503050406030204" pitchFamily="18" charset="0"/>
                            <a:ea typeface="Cambria Math" panose="02040503050406030204" pitchFamily="18" charset="0"/>
                          </a:rPr>
                          <m:t>CO</m:t>
                        </m:r>
                      </m:e>
                      <m:sub>
                        <m:r>
                          <a:rPr lang="en-US" sz="2200" b="0" i="0" smtClean="0">
                            <a:latin typeface="Cambria Math" panose="02040503050406030204" pitchFamily="18" charset="0"/>
                            <a:ea typeface="Cambria Math" panose="02040503050406030204" pitchFamily="18" charset="0"/>
                          </a:rPr>
                          <m:t>2</m:t>
                        </m:r>
                      </m:sub>
                    </m:sSub>
                    <m:d>
                      <m:dPr>
                        <m:ctrlPr>
                          <a:rPr lang="en-US" sz="2200" b="0" i="1" smtClean="0">
                            <a:latin typeface="Cambria Math" panose="02040503050406030204" pitchFamily="18" charset="0"/>
                            <a:ea typeface="Cambria Math" panose="02040503050406030204" pitchFamily="18" charset="0"/>
                          </a:rPr>
                        </m:ctrlPr>
                      </m:dPr>
                      <m:e>
                        <m:r>
                          <a:rPr lang="en-US" sz="2200" b="0" i="1" smtClean="0">
                            <a:latin typeface="Cambria Math" panose="02040503050406030204" pitchFamily="18" charset="0"/>
                            <a:ea typeface="Cambria Math" panose="02040503050406030204" pitchFamily="18" charset="0"/>
                          </a:rPr>
                          <m:t>𝑔</m:t>
                        </m:r>
                      </m:e>
                    </m:d>
                    <m:r>
                      <a:rPr lang="en-US" sz="2200" b="0" i="0" smtClean="0">
                        <a:latin typeface="Cambria Math" panose="02040503050406030204" pitchFamily="18" charset="0"/>
                        <a:ea typeface="Cambria Math" panose="02040503050406030204" pitchFamily="18" charset="0"/>
                      </a:rPr>
                      <m:t>+</m:t>
                    </m:r>
                    <m:sSup>
                      <m:sSupPr>
                        <m:ctrlPr>
                          <a:rPr lang="en-US" sz="2200" b="0" i="1" smtClean="0">
                            <a:latin typeface="Cambria Math" panose="02040503050406030204" pitchFamily="18" charset="0"/>
                            <a:ea typeface="Cambria Math" panose="02040503050406030204" pitchFamily="18" charset="0"/>
                          </a:rPr>
                        </m:ctrlPr>
                      </m:sSupPr>
                      <m:e>
                        <m:r>
                          <a:rPr lang="en-US" sz="2200" b="0" i="0" smtClean="0">
                            <a:latin typeface="Cambria Math" panose="02040503050406030204" pitchFamily="18" charset="0"/>
                            <a:ea typeface="Cambria Math" panose="02040503050406030204" pitchFamily="18" charset="0"/>
                          </a:rPr>
                          <m:t>20</m:t>
                        </m:r>
                        <m:r>
                          <m:rPr>
                            <m:sty m:val="p"/>
                          </m:rPr>
                          <a:rPr lang="en-US" sz="2200" b="0" i="0" smtClean="0">
                            <a:latin typeface="Cambria Math" panose="02040503050406030204" pitchFamily="18" charset="0"/>
                            <a:ea typeface="Cambria Math" panose="02040503050406030204" pitchFamily="18" charset="0"/>
                          </a:rPr>
                          <m:t>H</m:t>
                        </m:r>
                      </m:e>
                      <m:sup>
                        <m:r>
                          <a:rPr lang="en-US" sz="2200" b="0" i="1" smtClean="0">
                            <a:latin typeface="Cambria Math" panose="02040503050406030204" pitchFamily="18" charset="0"/>
                            <a:ea typeface="Cambria Math" panose="02040503050406030204" pitchFamily="18" charset="0"/>
                          </a:rPr>
                          <m:t>+</m:t>
                        </m:r>
                      </m:sup>
                    </m:sSup>
                    <m:d>
                      <m:dPr>
                        <m:ctrlPr>
                          <a:rPr lang="en-US" sz="2200" b="0" i="1" smtClean="0">
                            <a:latin typeface="Cambria Math" panose="02040503050406030204" pitchFamily="18" charset="0"/>
                            <a:ea typeface="Cambria Math" panose="02040503050406030204" pitchFamily="18" charset="0"/>
                          </a:rPr>
                        </m:ctrlPr>
                      </m:dPr>
                      <m:e>
                        <m:r>
                          <a:rPr lang="en-US" sz="2200" b="0" i="1" smtClean="0">
                            <a:latin typeface="Cambria Math" panose="02040503050406030204" pitchFamily="18" charset="0"/>
                            <a:ea typeface="Cambria Math" panose="02040503050406030204" pitchFamily="18" charset="0"/>
                          </a:rPr>
                          <m:t>𝑎𝑞</m:t>
                        </m:r>
                      </m:e>
                    </m:d>
                    <m:r>
                      <a:rPr lang="en-US" sz="2200" b="0" i="1" smtClean="0">
                        <a:latin typeface="Cambria Math" panose="02040503050406030204" pitchFamily="18" charset="0"/>
                        <a:ea typeface="Cambria Math" panose="02040503050406030204" pitchFamily="18" charset="0"/>
                      </a:rPr>
                      <m:t>+</m:t>
                    </m:r>
                    <m:sSup>
                      <m:sSupPr>
                        <m:ctrlPr>
                          <a:rPr lang="en-US" sz="2200" b="0" i="1" smtClean="0">
                            <a:latin typeface="Cambria Math" panose="02040503050406030204" pitchFamily="18" charset="0"/>
                            <a:ea typeface="Cambria Math" panose="02040503050406030204" pitchFamily="18" charset="0"/>
                          </a:rPr>
                        </m:ctrlPr>
                      </m:sSupPr>
                      <m:e>
                        <m:r>
                          <a:rPr lang="en-US" sz="2200" b="0" i="1" smtClean="0">
                            <a:latin typeface="Cambria Math" panose="02040503050406030204" pitchFamily="18" charset="0"/>
                            <a:ea typeface="Cambria Math" panose="02040503050406030204" pitchFamily="18" charset="0"/>
                          </a:rPr>
                          <m:t>20</m:t>
                        </m:r>
                        <m:r>
                          <a:rPr lang="en-US" sz="2200" b="0" i="1" smtClean="0">
                            <a:latin typeface="Cambria Math" panose="02040503050406030204" pitchFamily="18" charset="0"/>
                            <a:ea typeface="Cambria Math" panose="02040503050406030204" pitchFamily="18" charset="0"/>
                          </a:rPr>
                          <m:t>𝑒</m:t>
                        </m:r>
                      </m:e>
                      <m:sup>
                        <m:r>
                          <a:rPr lang="en-US" sz="2200" b="0" i="1" smtClean="0">
                            <a:latin typeface="Cambria Math" panose="02040503050406030204" pitchFamily="18" charset="0"/>
                            <a:ea typeface="Cambria Math" panose="02040503050406030204" pitchFamily="18" charset="0"/>
                          </a:rPr>
                          <m:t>−</m:t>
                        </m:r>
                      </m:sup>
                    </m:sSup>
                  </m:oMath>
                </a14:m>
                <a:endParaRPr lang="en-US" sz="2200" dirty="0"/>
              </a:p>
              <a:p>
                <a:pPr>
                  <a:tabLst>
                    <a:tab pos="1200150" algn="l"/>
                  </a:tabLst>
                </a:pPr>
                <a14:m>
                  <m:oMath xmlns:m="http://schemas.openxmlformats.org/officeDocument/2006/math">
                    <m:r>
                      <m:rPr>
                        <m:nor/>
                      </m:rPr>
                      <a:rPr lang="en-US" sz="2400" i="1" dirty="0"/>
                      <m:t>Cathode</m:t>
                    </m:r>
                    <m:r>
                      <m:rPr>
                        <m:nor/>
                      </m:rPr>
                      <a:rPr lang="en-US" sz="2400" i="1" dirty="0"/>
                      <m:t>:</m:t>
                    </m:r>
                  </m:oMath>
                </a14:m>
                <a:r>
                  <a:rPr lang="en-US" sz="2600" dirty="0"/>
                  <a:t> 	</a:t>
                </a:r>
                <a14:m>
                  <m:oMath xmlns:m="http://schemas.openxmlformats.org/officeDocument/2006/math">
                    <m:sSub>
                      <m:sSubPr>
                        <m:ctrlPr>
                          <a:rPr lang="en-US" sz="2400" i="1" dirty="0">
                            <a:latin typeface="Cambria Math" panose="02040503050406030204" pitchFamily="18" charset="0"/>
                          </a:rPr>
                        </m:ctrlPr>
                      </m:sSubPr>
                      <m:e>
                        <m:r>
                          <a:rPr lang="en-US" sz="2400" i="1" dirty="0">
                            <a:latin typeface="Cambria Math" panose="02040503050406030204" pitchFamily="18" charset="0"/>
                          </a:rPr>
                          <m:t>5</m:t>
                        </m:r>
                        <m:r>
                          <m:rPr>
                            <m:sty m:val="p"/>
                          </m:rPr>
                          <a:rPr lang="en-US" sz="2400" dirty="0">
                            <a:latin typeface="Cambria Math" panose="02040503050406030204" pitchFamily="18" charset="0"/>
                          </a:rPr>
                          <m:t>O</m:t>
                        </m:r>
                      </m:e>
                      <m:sub>
                        <m:r>
                          <a:rPr lang="en-US" sz="2400" i="1" dirty="0">
                            <a:latin typeface="Cambria Math" panose="02040503050406030204" pitchFamily="18" charset="0"/>
                          </a:rPr>
                          <m:t>2</m:t>
                        </m:r>
                      </m:sub>
                    </m:sSub>
                    <m:d>
                      <m:dPr>
                        <m:ctrlPr>
                          <a:rPr lang="en-US" sz="2400" i="1" dirty="0">
                            <a:latin typeface="Cambria Math" panose="02040503050406030204" pitchFamily="18" charset="0"/>
                          </a:rPr>
                        </m:ctrlPr>
                      </m:dPr>
                      <m:e>
                        <m:r>
                          <a:rPr lang="en-US" sz="2400" i="1" dirty="0">
                            <a:latin typeface="Cambria Math" panose="02040503050406030204" pitchFamily="18" charset="0"/>
                          </a:rPr>
                          <m:t>𝑔</m:t>
                        </m:r>
                      </m:e>
                    </m:d>
                    <m:r>
                      <a:rPr lang="en-US" sz="2400" dirty="0">
                        <a:latin typeface="Cambria Math" panose="02040503050406030204" pitchFamily="18" charset="0"/>
                      </a:rPr>
                      <m:t>+</m:t>
                    </m:r>
                    <m:sSup>
                      <m:sSupPr>
                        <m:ctrlPr>
                          <a:rPr lang="en-US" sz="2400" i="1" dirty="0">
                            <a:latin typeface="Cambria Math" panose="02040503050406030204" pitchFamily="18" charset="0"/>
                          </a:rPr>
                        </m:ctrlPr>
                      </m:sSupPr>
                      <m:e>
                        <m:r>
                          <a:rPr lang="en-US" sz="2400" dirty="0">
                            <a:latin typeface="Cambria Math" panose="02040503050406030204" pitchFamily="18" charset="0"/>
                          </a:rPr>
                          <m:t>20</m:t>
                        </m:r>
                        <m:r>
                          <m:rPr>
                            <m:sty m:val="p"/>
                          </m:rPr>
                          <a:rPr lang="en-US" sz="2400" dirty="0">
                            <a:latin typeface="Cambria Math" panose="02040503050406030204" pitchFamily="18" charset="0"/>
                          </a:rPr>
                          <m:t>H</m:t>
                        </m:r>
                      </m:e>
                      <m:sup>
                        <m:r>
                          <a:rPr lang="en-US" sz="2400" dirty="0">
                            <a:latin typeface="Cambria Math" panose="02040503050406030204" pitchFamily="18" charset="0"/>
                          </a:rPr>
                          <m:t>+</m:t>
                        </m:r>
                      </m:sup>
                    </m:sSup>
                    <m:d>
                      <m:dPr>
                        <m:ctrlPr>
                          <a:rPr lang="en-US" sz="2400" i="1" dirty="0">
                            <a:latin typeface="Cambria Math" panose="02040503050406030204" pitchFamily="18" charset="0"/>
                          </a:rPr>
                        </m:ctrlPr>
                      </m:dPr>
                      <m:e>
                        <m:r>
                          <a:rPr lang="en-US" sz="2400" i="1" dirty="0">
                            <a:latin typeface="Cambria Math" panose="02040503050406030204" pitchFamily="18" charset="0"/>
                          </a:rPr>
                          <m:t>𝑎𝑞</m:t>
                        </m:r>
                      </m:e>
                    </m:d>
                    <m:r>
                      <a:rPr lang="en-US" sz="2400" i="1" dirty="0">
                        <a:latin typeface="Cambria Math" panose="02040503050406030204" pitchFamily="18" charset="0"/>
                      </a:rPr>
                      <m:t>+</m:t>
                    </m:r>
                    <m:sSup>
                      <m:sSupPr>
                        <m:ctrlPr>
                          <a:rPr lang="en-US" sz="2400" i="1" dirty="0">
                            <a:latin typeface="Cambria Math" panose="02040503050406030204" pitchFamily="18" charset="0"/>
                          </a:rPr>
                        </m:ctrlPr>
                      </m:sSupPr>
                      <m:e>
                        <m:r>
                          <a:rPr lang="en-US" sz="2400" i="1" dirty="0">
                            <a:latin typeface="Cambria Math" panose="02040503050406030204" pitchFamily="18" charset="0"/>
                          </a:rPr>
                          <m:t>20</m:t>
                        </m:r>
                        <m:r>
                          <a:rPr lang="en-US" sz="2400" i="1" dirty="0">
                            <a:latin typeface="Cambria Math" panose="02040503050406030204" pitchFamily="18" charset="0"/>
                          </a:rPr>
                          <m:t>𝑒</m:t>
                        </m:r>
                      </m:e>
                      <m:sup>
                        <m:r>
                          <a:rPr lang="en-US" sz="2400" i="1" dirty="0">
                            <a:latin typeface="Cambria Math" panose="02040503050406030204" pitchFamily="18" charset="0"/>
                          </a:rPr>
                          <m:t>−</m:t>
                        </m:r>
                      </m:sup>
                    </m:sSup>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a:latin typeface="Cambria Math" panose="02040503050406030204" pitchFamily="18" charset="0"/>
                            <a:ea typeface="Cambria Math" panose="02040503050406030204" pitchFamily="18" charset="0"/>
                          </a:rPr>
                          <m:t>10</m:t>
                        </m:r>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2</m:t>
                        </m:r>
                      </m:sub>
                    </m:sSub>
                    <m:r>
                      <m:rPr>
                        <m:sty m:val="p"/>
                      </m:rPr>
                      <a:rPr lang="en-US" sz="2400" i="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𝑙</m:t>
                        </m:r>
                      </m:e>
                    </m:d>
                  </m:oMath>
                </a14:m>
                <a:endParaRPr lang="en-US" sz="2600" dirty="0"/>
              </a:p>
              <a:p>
                <a:pPr>
                  <a:tabLst>
                    <a:tab pos="2457450" algn="l"/>
                  </a:tabLst>
                </a:pPr>
                <a14:m>
                  <m:oMath xmlns:m="http://schemas.openxmlformats.org/officeDocument/2006/math">
                    <m:r>
                      <m:rPr>
                        <m:nor/>
                      </m:rPr>
                      <a:rPr lang="en-US" sz="2400" i="1" dirty="0"/>
                      <m:t>Overall</m:t>
                    </m:r>
                    <m:r>
                      <m:rPr>
                        <m:nor/>
                      </m:rPr>
                      <a:rPr lang="en-US" sz="2400" i="1" dirty="0"/>
                      <m:t>:</m:t>
                    </m:r>
                  </m:oMath>
                </a14:m>
                <a:r>
                  <a:rPr lang="en-US" sz="2600" dirty="0"/>
                  <a:t> 	</a:t>
                </a:r>
                <a14:m>
                  <m:oMath xmlns:m="http://schemas.openxmlformats.org/officeDocument/2006/math">
                    <m:sSub>
                      <m:sSubPr>
                        <m:ctrlPr>
                          <a:rPr lang="en-US" sz="2400" i="1" dirty="0">
                            <a:latin typeface="Cambria Math" panose="02040503050406030204" pitchFamily="18" charset="0"/>
                          </a:rPr>
                        </m:ctrlPr>
                      </m:sSubPr>
                      <m:e>
                        <m:r>
                          <m:rPr>
                            <m:sty m:val="p"/>
                          </m:rPr>
                          <a:rPr lang="en-US" sz="2400" dirty="0">
                            <a:latin typeface="Cambria Math" panose="02040503050406030204" pitchFamily="18" charset="0"/>
                          </a:rPr>
                          <m:t>C</m:t>
                        </m:r>
                      </m:e>
                      <m:sub>
                        <m:r>
                          <a:rPr lang="en-US" sz="2400" dirty="0">
                            <a:latin typeface="Cambria Math" panose="02040503050406030204" pitchFamily="18" charset="0"/>
                          </a:rPr>
                          <m:t>3</m:t>
                        </m:r>
                      </m:sub>
                    </m:sSub>
                    <m:sSub>
                      <m:sSubPr>
                        <m:ctrlPr>
                          <a:rPr lang="en-US" sz="2400" i="1" dirty="0">
                            <a:latin typeface="Cambria Math" panose="02040503050406030204" pitchFamily="18" charset="0"/>
                          </a:rPr>
                        </m:ctrlPr>
                      </m:sSubPr>
                      <m:e>
                        <m:r>
                          <m:rPr>
                            <m:sty m:val="p"/>
                          </m:rPr>
                          <a:rPr lang="en-US" sz="2400" dirty="0">
                            <a:latin typeface="Cambria Math" panose="02040503050406030204" pitchFamily="18" charset="0"/>
                          </a:rPr>
                          <m:t>H</m:t>
                        </m:r>
                      </m:e>
                      <m:sub>
                        <m:r>
                          <a:rPr lang="en-US" sz="2400" dirty="0">
                            <a:latin typeface="Cambria Math" panose="02040503050406030204" pitchFamily="18" charset="0"/>
                          </a:rPr>
                          <m:t>8</m:t>
                        </m:r>
                      </m:sub>
                    </m:sSub>
                    <m:d>
                      <m:dPr>
                        <m:ctrlPr>
                          <a:rPr lang="en-US" sz="2400" i="1" dirty="0">
                            <a:latin typeface="Cambria Math" panose="02040503050406030204" pitchFamily="18" charset="0"/>
                          </a:rPr>
                        </m:ctrlPr>
                      </m:dPr>
                      <m:e>
                        <m:r>
                          <a:rPr lang="en-US" sz="2400" i="1" dirty="0">
                            <a:latin typeface="Cambria Math" panose="02040503050406030204" pitchFamily="18" charset="0"/>
                          </a:rPr>
                          <m:t>𝑔</m:t>
                        </m:r>
                      </m:e>
                    </m:d>
                    <m:r>
                      <a:rPr lang="en-US" sz="2400" dirty="0">
                        <a:latin typeface="Cambria Math" panose="02040503050406030204" pitchFamily="18" charset="0"/>
                      </a:rPr>
                      <m:t>+</m:t>
                    </m:r>
                    <m:sSub>
                      <m:sSubPr>
                        <m:ctrlPr>
                          <a:rPr lang="en-US" sz="2400" i="1" dirty="0">
                            <a:latin typeface="Cambria Math" panose="02040503050406030204" pitchFamily="18" charset="0"/>
                          </a:rPr>
                        </m:ctrlPr>
                      </m:sSubPr>
                      <m:e>
                        <m:r>
                          <a:rPr lang="en-US" sz="2400" dirty="0">
                            <a:latin typeface="Cambria Math" panose="02040503050406030204" pitchFamily="18" charset="0"/>
                          </a:rPr>
                          <m:t>5</m:t>
                        </m:r>
                        <m:r>
                          <m:rPr>
                            <m:sty m:val="p"/>
                          </m:rPr>
                          <a:rPr lang="en-US" sz="2400" dirty="0">
                            <a:latin typeface="Cambria Math" panose="02040503050406030204" pitchFamily="18" charset="0"/>
                          </a:rPr>
                          <m:t>O</m:t>
                        </m:r>
                      </m:e>
                      <m:sub>
                        <m:r>
                          <a:rPr lang="en-US" sz="2400" dirty="0">
                            <a:latin typeface="Cambria Math" panose="02040503050406030204" pitchFamily="18" charset="0"/>
                          </a:rPr>
                          <m:t>2</m:t>
                        </m:r>
                      </m:sub>
                    </m:sSub>
                    <m:d>
                      <m:dPr>
                        <m:ctrlPr>
                          <a:rPr lang="en-US" sz="2400" i="1" dirty="0">
                            <a:latin typeface="Cambria Math" panose="02040503050406030204" pitchFamily="18" charset="0"/>
                          </a:rPr>
                        </m:ctrlPr>
                      </m:dPr>
                      <m:e>
                        <m:r>
                          <a:rPr lang="en-US" sz="2400" i="1" dirty="0">
                            <a:latin typeface="Cambria Math" panose="02040503050406030204" pitchFamily="18" charset="0"/>
                          </a:rPr>
                          <m:t>𝑔</m:t>
                        </m:r>
                      </m:e>
                    </m:d>
                    <m:r>
                      <a:rPr lang="en-US" sz="240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a:latin typeface="Cambria Math" panose="02040503050406030204" pitchFamily="18" charset="0"/>
                            <a:ea typeface="Cambria Math" panose="02040503050406030204" pitchFamily="18" charset="0"/>
                          </a:rPr>
                          <m:t>3</m:t>
                        </m:r>
                        <m:r>
                          <m:rPr>
                            <m:sty m:val="p"/>
                          </m:rPr>
                          <a:rPr lang="en-US" sz="2400">
                            <a:latin typeface="Cambria Math" panose="02040503050406030204" pitchFamily="18" charset="0"/>
                            <a:ea typeface="Cambria Math" panose="02040503050406030204" pitchFamily="18" charset="0"/>
                          </a:rPr>
                          <m:t>CO</m:t>
                        </m:r>
                      </m:e>
                      <m:sub>
                        <m:r>
                          <a:rPr lang="en-US" sz="2400">
                            <a:latin typeface="Cambria Math" panose="02040503050406030204" pitchFamily="18" charset="0"/>
                            <a:ea typeface="Cambria Math" panose="02040503050406030204" pitchFamily="18" charset="0"/>
                          </a:rPr>
                          <m:t>2</m:t>
                        </m:r>
                      </m:sub>
                    </m:sSub>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𝑔</m:t>
                        </m:r>
                      </m:e>
                    </m:d>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a:latin typeface="Cambria Math" panose="02040503050406030204" pitchFamily="18" charset="0"/>
                            <a:ea typeface="Cambria Math" panose="02040503050406030204" pitchFamily="18" charset="0"/>
                          </a:rPr>
                          <m:t>4</m:t>
                        </m:r>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2</m:t>
                        </m:r>
                      </m:sub>
                    </m:sSub>
                    <m:r>
                      <m:rPr>
                        <m:sty m:val="p"/>
                      </m:rPr>
                      <a:rPr lang="en-US" sz="2400" i="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𝑙</m:t>
                        </m:r>
                      </m:e>
                    </m:d>
                  </m:oMath>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36442" y="1600200"/>
                <a:ext cx="9107557" cy="2895600"/>
              </a:xfrm>
              <a:blipFill rotWithShape="0">
                <a:blip r:embed="rId2"/>
                <a:stretch>
                  <a:fillRect l="-1071" t="-1684"/>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1219200" y="2514600"/>
            <a:ext cx="77492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67140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10600" cy="685800"/>
          </a:xfrm>
          <a:prstGeom prst="rect">
            <a:avLst/>
          </a:prstGeom>
        </p:spPr>
        <p:txBody>
          <a:bodyPr/>
          <a:lstStyle/>
          <a:p>
            <a:pPr marL="1257300" indent="-1257300"/>
            <a:r>
              <a:rPr lang="en-US" dirty="0">
                <a:solidFill>
                  <a:schemeClr val="bg1"/>
                </a:solidFill>
              </a:rPr>
              <a:t>19.7</a:t>
            </a:r>
            <a:r>
              <a:rPr lang="en-US" dirty="0"/>
              <a:t>	Electrolysis</a:t>
            </a:r>
          </a:p>
        </p:txBody>
      </p:sp>
      <p:sp>
        <p:nvSpPr>
          <p:cNvPr id="24" name="Text Placeholder 23"/>
          <p:cNvSpPr>
            <a:spLocks noGrp="1"/>
          </p:cNvSpPr>
          <p:nvPr>
            <p:ph type="body" sz="quarter" idx="22"/>
          </p:nvPr>
        </p:nvSpPr>
        <p:spPr>
          <a:xfrm>
            <a:off x="3962400" y="1219200"/>
            <a:ext cx="1562100" cy="457200"/>
          </a:xfrm>
        </p:spPr>
        <p:txBody>
          <a:bodyPr/>
          <a:lstStyle/>
          <a:p>
            <a:pPr algn="l"/>
            <a:r>
              <a:rPr lang="en-US" b="1" dirty="0"/>
              <a:t>Topics</a:t>
            </a:r>
          </a:p>
        </p:txBody>
      </p:sp>
      <p:sp>
        <p:nvSpPr>
          <p:cNvPr id="25" name="Content Placeholder 24"/>
          <p:cNvSpPr>
            <a:spLocks noGrp="1"/>
          </p:cNvSpPr>
          <p:nvPr>
            <p:ph sz="quarter" idx="23"/>
          </p:nvPr>
        </p:nvSpPr>
        <p:spPr>
          <a:xfrm>
            <a:off x="497681" y="1859281"/>
            <a:ext cx="8148638" cy="1752600"/>
          </a:xfrm>
        </p:spPr>
        <p:txBody>
          <a:bodyPr/>
          <a:lstStyle/>
          <a:p>
            <a:pPr>
              <a:spcBef>
                <a:spcPts val="0"/>
              </a:spcBef>
            </a:pPr>
            <a:r>
              <a:rPr lang="en-US" dirty="0"/>
              <a:t>Electrolysis of Molten Sodium Chloride</a:t>
            </a:r>
          </a:p>
          <a:p>
            <a:pPr>
              <a:spcBef>
                <a:spcPts val="0"/>
              </a:spcBef>
            </a:pPr>
            <a:r>
              <a:rPr lang="en-US" dirty="0"/>
              <a:t>Electrolysis of Water</a:t>
            </a:r>
          </a:p>
          <a:p>
            <a:pPr>
              <a:spcBef>
                <a:spcPts val="0"/>
              </a:spcBef>
            </a:pPr>
            <a:r>
              <a:rPr lang="en-US" dirty="0"/>
              <a:t>Electrolysis of an Aqueous Sodium Chloride Solution</a:t>
            </a:r>
          </a:p>
          <a:p>
            <a:pPr indent="349250">
              <a:spcBef>
                <a:spcPts val="0"/>
              </a:spcBef>
            </a:pPr>
            <a:r>
              <a:rPr lang="en-US" dirty="0"/>
              <a:t>Quantitative Applications of Electrolysis	</a:t>
            </a:r>
          </a:p>
        </p:txBody>
      </p:sp>
    </p:spTree>
    <p:extLst>
      <p:ext uri="{BB962C8B-B14F-4D97-AF65-F5344CB8AC3E}">
        <p14:creationId xmlns:p14="http://schemas.microsoft.com/office/powerpoint/2010/main" val="5635233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Electrolysis-1</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Molten Sodium Chloride</a:t>
            </a:r>
          </a:p>
        </p:txBody>
      </p:sp>
      <p:sp>
        <p:nvSpPr>
          <p:cNvPr id="24" name="Text Placeholder 23"/>
          <p:cNvSpPr>
            <a:spLocks noGrp="1"/>
          </p:cNvSpPr>
          <p:nvPr>
            <p:ph type="body" sz="quarter" idx="23"/>
          </p:nvPr>
        </p:nvSpPr>
        <p:spPr>
          <a:xfrm>
            <a:off x="0" y="1600200"/>
            <a:ext cx="9107558" cy="1981200"/>
          </a:xfrm>
        </p:spPr>
        <p:txBody>
          <a:bodyPr/>
          <a:lstStyle/>
          <a:p>
            <a:pPr>
              <a:spcBef>
                <a:spcPts val="0"/>
              </a:spcBef>
              <a:spcAft>
                <a:spcPts val="3400"/>
              </a:spcAft>
            </a:pPr>
            <a:r>
              <a:rPr lang="en-US" dirty="0"/>
              <a:t>The process of using electric energy to drive a non- spontaneous chemical reaction is called </a:t>
            </a:r>
            <a:r>
              <a:rPr lang="en-US" b="1" i="1" dirty="0"/>
              <a:t>electrolysis. </a:t>
            </a:r>
          </a:p>
          <a:p>
            <a:pPr>
              <a:spcBef>
                <a:spcPts val="0"/>
              </a:spcBef>
              <a:spcAft>
                <a:spcPts val="2850"/>
              </a:spcAft>
            </a:pPr>
            <a:r>
              <a:rPr lang="en-US" dirty="0"/>
              <a:t>An </a:t>
            </a:r>
            <a:r>
              <a:rPr lang="en-US" b="1" i="1" dirty="0"/>
              <a:t>electrolytic cell </a:t>
            </a:r>
            <a:r>
              <a:rPr lang="en-US" dirty="0"/>
              <a:t>is one used to carry out electrolysis. </a:t>
            </a:r>
          </a:p>
        </p:txBody>
      </p:sp>
    </p:spTree>
    <p:extLst>
      <p:ext uri="{BB962C8B-B14F-4D97-AF65-F5344CB8AC3E}">
        <p14:creationId xmlns:p14="http://schemas.microsoft.com/office/powerpoint/2010/main" val="20193645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Electrolysis-2</a:t>
            </a:r>
          </a:p>
        </p:txBody>
      </p:sp>
      <p:sp>
        <p:nvSpPr>
          <p:cNvPr id="22" name="Text Placeholder 21"/>
          <p:cNvSpPr>
            <a:spLocks noGrp="1"/>
          </p:cNvSpPr>
          <p:nvPr>
            <p:ph type="body" sz="quarter" idx="22"/>
          </p:nvPr>
        </p:nvSpPr>
        <p:spPr>
          <a:xfrm>
            <a:off x="0" y="1094508"/>
            <a:ext cx="9120809" cy="554183"/>
          </a:xfrm>
        </p:spPr>
        <p:txBody>
          <a:bodyPr/>
          <a:lstStyle/>
          <a:p>
            <a:r>
              <a:rPr lang="en-US" dirty="0"/>
              <a:t>Electrolysis of Molten Sodium Chloride</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0" y="1676400"/>
                <a:ext cx="9107558" cy="2209800"/>
              </a:xfrm>
            </p:spPr>
            <p:txBody>
              <a:bodyPr/>
              <a:lstStyle/>
              <a:p>
                <a:pPr defTabSz="1066800">
                  <a:spcAft>
                    <a:spcPts val="600"/>
                  </a:spcAft>
                  <a:tabLst>
                    <a:tab pos="4625975" algn="l"/>
                  </a:tabLst>
                </a:pPr>
                <a:r>
                  <a:rPr lang="en-US" i="1" dirty="0"/>
                  <a:t>Anode (oxidation): 	</a:t>
                </a:r>
                <a14:m>
                  <m:oMath xmlns:m="http://schemas.openxmlformats.org/officeDocument/2006/math">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Cl</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a14:m>
                <a:endParaRPr lang="en-US" b="0" i="1" dirty="0">
                  <a:ea typeface="Cambria Math" panose="02040503050406030204" pitchFamily="18" charset="0"/>
                </a:endParaRPr>
              </a:p>
              <a:p>
                <a:pPr defTabSz="879475">
                  <a:spcAft>
                    <a:spcPts val="800"/>
                  </a:spcAft>
                  <a:tabLst>
                    <a:tab pos="2568575" algn="l"/>
                  </a:tabLst>
                </a:pPr>
                <a:r>
                  <a:rPr lang="en-US" i="1" dirty="0"/>
                  <a:t>Cathode (reduction):</a:t>
                </a:r>
                <a:r>
                  <a:rPr lang="en-US" b="0" i="1" dirty="0">
                    <a:ea typeface="Cambria Math" panose="02040503050406030204" pitchFamily="18" charset="0"/>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Na</m:t>
                        </m:r>
                      </m:e>
                      <m:sup>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Na</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oMath>
                </a14:m>
                <a:endParaRPr lang="en-US" b="0" i="1" dirty="0">
                  <a:ea typeface="Cambria Math" panose="02040503050406030204" pitchFamily="18" charset="0"/>
                </a:endParaRPr>
              </a:p>
              <a:p>
                <a:pPr>
                  <a:tabLst>
                    <a:tab pos="3025775" algn="l"/>
                  </a:tabLst>
                </a:pPr>
                <a:r>
                  <a:rPr lang="en-US" i="1" dirty="0">
                    <a:ea typeface="Cambria Math" panose="02040503050406030204" pitchFamily="18" charset="0"/>
                  </a:rPr>
                  <a:t>Overall:</a:t>
                </a:r>
                <a:r>
                  <a:rPr lang="en-US" b="0" i="1" dirty="0">
                    <a:ea typeface="Cambria Math" panose="02040503050406030204" pitchFamily="18" charset="0"/>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Na</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Cl</m:t>
                        </m:r>
                      </m:e>
                      <m:sup>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Na</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Cl</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b="0" i="1" dirty="0">
                  <a:ea typeface="Cambria Math" panose="02040503050406030204" pitchFamily="18" charset="0"/>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0" y="1676400"/>
                <a:ext cx="9107558" cy="2209800"/>
              </a:xfrm>
              <a:blipFill rotWithShape="0">
                <a:blip r:embed="rId2"/>
                <a:stretch>
                  <a:fillRect l="-1339" t="-2479"/>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3352800" y="2819400"/>
            <a:ext cx="5410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076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686799" cy="609600"/>
          </a:xfrm>
        </p:spPr>
        <p:txBody>
          <a:bodyPr/>
          <a:lstStyle/>
          <a:p>
            <a:pPr marL="1257300" indent="-1257300">
              <a:spcBef>
                <a:spcPts val="0"/>
              </a:spcBef>
              <a:spcAft>
                <a:spcPts val="2800"/>
              </a:spcAft>
              <a:tabLst>
                <a:tab pos="1257300" algn="l"/>
              </a:tabLst>
            </a:pPr>
            <a:r>
              <a:rPr lang="en-US" dirty="0">
                <a:solidFill>
                  <a:schemeClr val="bg1"/>
                </a:solidFill>
              </a:rPr>
              <a:t>19.1	</a:t>
            </a:r>
            <a:r>
              <a:rPr lang="en-US" dirty="0"/>
              <a:t>Balancing Redox Reactions-4</a:t>
            </a:r>
          </a:p>
        </p:txBody>
      </p:sp>
      <p:sp>
        <p:nvSpPr>
          <p:cNvPr id="23" name="Text Placeholder 22"/>
          <p:cNvSpPr>
            <a:spLocks noGrp="1"/>
          </p:cNvSpPr>
          <p:nvPr>
            <p:ph type="body" sz="quarter" idx="22"/>
          </p:nvPr>
        </p:nvSpPr>
        <p:spPr>
          <a:xfrm>
            <a:off x="0" y="1102658"/>
            <a:ext cx="9120809" cy="537884"/>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30" name="Text Placeholder 29"/>
              <p:cNvSpPr>
                <a:spLocks noGrp="1"/>
              </p:cNvSpPr>
              <p:nvPr>
                <p:ph type="body" sz="quarter" idx="23"/>
              </p:nvPr>
            </p:nvSpPr>
            <p:spPr>
              <a:xfrm>
                <a:off x="0" y="1624072"/>
                <a:ext cx="9092735" cy="4471928"/>
              </a:xfrm>
            </p:spPr>
            <p:txBody>
              <a:bodyPr/>
              <a:lstStyle/>
              <a:p>
                <a:pPr marL="514350" indent="-514350">
                  <a:spcBef>
                    <a:spcPts val="0"/>
                  </a:spcBef>
                  <a:spcAft>
                    <a:spcPts val="3400"/>
                  </a:spcAft>
                  <a:buFont typeface="+mj-lt"/>
                  <a:buAutoNum type="arabicPeriod" startAt="2"/>
                </a:pPr>
                <a:r>
                  <a:rPr lang="en-US" dirty="0">
                    <a:solidFill>
                      <a:prstClr val="black"/>
                    </a:solidFill>
                  </a:rPr>
                  <a:t>Balance each of the half-reactions with regard to atoms other than O and H.</a:t>
                </a:r>
                <a:endParaRPr lang="en-US" dirty="0"/>
              </a:p>
              <a:p>
                <a:pPr marL="520700">
                  <a:spcBef>
                    <a:spcPts val="0"/>
                  </a:spcBef>
                  <a:spcAft>
                    <a:spcPts val="2400"/>
                  </a:spcAft>
                </a:pPr>
                <a:r>
                  <a:rPr lang="en-US" dirty="0"/>
                  <a:t>In this case, no change is required for the oxidation half-reaction. We adjust the coefficient of the chromium(III) ion to balance the reduction half-reaction.</a:t>
                </a:r>
              </a:p>
              <a:p>
                <a:pPr marL="1371600" defTabSz="925513">
                  <a:spcBef>
                    <a:spcPts val="0"/>
                  </a:spcBef>
                  <a:spcAft>
                    <a:spcPts val="1000"/>
                  </a:spcAft>
                </a:pPr>
                <a:r>
                  <a:rPr lang="en-US" i="1" dirty="0"/>
                  <a:t>Oxidation:</a:t>
                </a:r>
                <a:r>
                  <a:rPr lang="en-US" dirty="0"/>
                  <a:t>		</a:t>
                </a:r>
                <a:r>
                  <a:rPr lang="en-US" spc="2600" dirty="0"/>
                  <a:t> </a:t>
                </a:r>
                <a14:m>
                  <m:oMath xmlns:m="http://schemas.openxmlformats.org/officeDocument/2006/math">
                    <m:r>
                      <m:rPr>
                        <m:sty m:val="p"/>
                      </m:rPr>
                      <a:rPr lang="en-US">
                        <a:latin typeface="Cambria Math" panose="02040503050406030204" pitchFamily="18" charset="0"/>
                      </a:rPr>
                      <m:t>F</m:t>
                    </m:r>
                    <m:sSup>
                      <m:sSupPr>
                        <m:ctrlPr>
                          <a:rPr lang="en-US" i="1">
                            <a:latin typeface="Cambria Math" panose="02040503050406030204" pitchFamily="18" charset="0"/>
                          </a:rPr>
                        </m:ctrlPr>
                      </m:sSupPr>
                      <m:e>
                        <m:r>
                          <m:rPr>
                            <m:sty m:val="p"/>
                          </m:rPr>
                          <a:rPr lang="en-US">
                            <a:latin typeface="Cambria Math" panose="02040503050406030204" pitchFamily="18" charset="0"/>
                          </a:rPr>
                          <m:t>e</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F</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e</m:t>
                        </m:r>
                      </m:e>
                      <m:sup>
                        <m:r>
                          <a:rPr lang="en-US">
                            <a:latin typeface="Cambria Math" panose="02040503050406030204" pitchFamily="18" charset="0"/>
                            <a:ea typeface="Cambria Math" panose="02040503050406030204" pitchFamily="18" charset="0"/>
                          </a:rPr>
                          <m:t>3+</m:t>
                        </m:r>
                      </m:sup>
                    </m:sSup>
                  </m:oMath>
                </a14:m>
                <a:endParaRPr lang="en-US" dirty="0"/>
              </a:p>
              <a:p>
                <a:pPr marL="1371600" defTabSz="668338">
                  <a:spcBef>
                    <a:spcPts val="0"/>
                  </a:spcBef>
                  <a:spcAft>
                    <a:spcPts val="1800"/>
                  </a:spcAft>
                </a:pPr>
                <a:r>
                  <a:rPr lang="en-US" i="1" dirty="0"/>
                  <a:t>Reduction:</a:t>
                </a:r>
                <a:r>
                  <a:rPr lang="en-US" i="1" spc="2500" dirty="0"/>
                  <a:t> 			</a:t>
                </a:r>
                <a14:m>
                  <m:oMath xmlns:m="http://schemas.openxmlformats.org/officeDocument/2006/math">
                    <m:r>
                      <m:rPr>
                        <m:sty m:val="p"/>
                      </m:rPr>
                      <a:rPr lang="en-US">
                        <a:latin typeface="Cambria Math" panose="02040503050406030204" pitchFamily="18" charset="0"/>
                      </a:rPr>
                      <m:t>C</m:t>
                    </m:r>
                    <m:sSub>
                      <m:sSubPr>
                        <m:ctrlPr>
                          <a:rPr lang="en-US" i="1">
                            <a:latin typeface="Cambria Math" panose="02040503050406030204" pitchFamily="18" charset="0"/>
                          </a:rPr>
                        </m:ctrlPr>
                      </m:sSubPr>
                      <m:e>
                        <m:r>
                          <m:rPr>
                            <m:sty m:val="p"/>
                          </m:rPr>
                          <a:rPr lang="en-US">
                            <a:latin typeface="Cambria Math" panose="02040503050406030204" pitchFamily="18" charset="0"/>
                          </a:rPr>
                          <m:t>r</m:t>
                        </m:r>
                      </m:e>
                      <m:sub>
                        <m:r>
                          <a:rPr lang="en-US">
                            <a:latin typeface="Cambria Math" panose="02040503050406030204" pitchFamily="18" charset="0"/>
                          </a:rPr>
                          <m:t>2</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7</m:t>
                        </m:r>
                      </m:sub>
                      <m:sup>
                        <m:r>
                          <a:rPr lang="en-US">
                            <a:latin typeface="Cambria Math" panose="02040503050406030204" pitchFamily="18" charset="0"/>
                          </a:rPr>
                          <m:t>2−</m:t>
                        </m:r>
                      </m:sup>
                    </m:sSubSup>
                    <m:r>
                      <a:rPr lang="en-US">
                        <a:latin typeface="Cambria Math" panose="02040503050406030204" pitchFamily="18" charset="0"/>
                        <a:ea typeface="Cambria Math" panose="02040503050406030204" pitchFamily="18" charset="0"/>
                      </a:rPr>
                      <m:t>⟶</m:t>
                    </m:r>
                    <m:r>
                      <a:rPr lang="en-US">
                        <a:solidFill>
                          <a:srgbClr val="D60093"/>
                        </a:solidFill>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r</m:t>
                        </m:r>
                      </m:e>
                      <m:sup>
                        <m:r>
                          <a:rPr lang="en-US">
                            <a:latin typeface="Cambria Math" panose="02040503050406030204" pitchFamily="18" charset="0"/>
                            <a:ea typeface="Cambria Math" panose="02040503050406030204" pitchFamily="18" charset="0"/>
                          </a:rPr>
                          <m:t>3+</m:t>
                        </m:r>
                      </m:sup>
                    </m:sSup>
                  </m:oMath>
                </a14:m>
                <a:endParaRPr lang="en-US" dirty="0">
                  <a:solidFill>
                    <a:prstClr val="black"/>
                  </a:solidFill>
                </a:endParaRPr>
              </a:p>
            </p:txBody>
          </p:sp>
        </mc:Choice>
        <mc:Fallback xmlns="">
          <p:sp>
            <p:nvSpPr>
              <p:cNvPr id="30" name="Text Placeholder 29"/>
              <p:cNvSpPr>
                <a:spLocks noGrp="1" noRot="1" noChangeAspect="1" noMove="1" noResize="1" noEditPoints="1" noAdjustHandles="1" noChangeArrowheads="1" noChangeShapeType="1" noTextEdit="1"/>
              </p:cNvSpPr>
              <p:nvPr>
                <p:ph type="body" sz="quarter" idx="23"/>
              </p:nvPr>
            </p:nvSpPr>
            <p:spPr>
              <a:xfrm>
                <a:off x="0" y="1624072"/>
                <a:ext cx="9092735" cy="4471928"/>
              </a:xfrm>
              <a:blipFill>
                <a:blip r:embed="rId2"/>
                <a:stretch>
                  <a:fillRect l="-1408" t="-1362"/>
                </a:stretch>
              </a:blipFill>
            </p:spPr>
            <p:txBody>
              <a:bodyPr/>
              <a:lstStyle/>
              <a:p>
                <a:r>
                  <a:rPr lang="en-US">
                    <a:noFill/>
                  </a:rPr>
                  <a:t> </a:t>
                </a:r>
              </a:p>
            </p:txBody>
          </p:sp>
        </mc:Fallback>
      </mc:AlternateContent>
    </p:spTree>
    <p:extLst>
      <p:ext uri="{BB962C8B-B14F-4D97-AF65-F5344CB8AC3E}">
        <p14:creationId xmlns:p14="http://schemas.microsoft.com/office/powerpoint/2010/main" val="11217614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19.7</a:t>
            </a:r>
            <a:r>
              <a:rPr lang="en-US" dirty="0"/>
              <a:t>	Electrolysis-3</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Molten Sodium Chloride</a:t>
            </a:r>
          </a:p>
        </p:txBody>
      </p:sp>
      <p:pic>
        <p:nvPicPr>
          <p:cNvPr id="14" name="Picture 13" descr="A practical arrangement called a Downs cell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506" y="1554480"/>
            <a:ext cx="7436988" cy="4770120"/>
          </a:xfrm>
          <a:prstGeom prst="rect">
            <a:avLst/>
          </a:prstGeom>
        </p:spPr>
      </p:pic>
    </p:spTree>
    <p:extLst>
      <p:ext uri="{BB962C8B-B14F-4D97-AF65-F5344CB8AC3E}">
        <p14:creationId xmlns:p14="http://schemas.microsoft.com/office/powerpoint/2010/main" val="15747049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19.7</a:t>
            </a:r>
            <a:r>
              <a:rPr lang="en-US" dirty="0"/>
              <a:t>	Electrolysis-4</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Water</a:t>
            </a:r>
          </a:p>
        </p:txBody>
      </p:sp>
      <p:pic>
        <p:nvPicPr>
          <p:cNvPr id="14" name="Picture 13" descr="An apparatus for small scale electrolysis of water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177" y="1583196"/>
            <a:ext cx="6063646" cy="4665204"/>
          </a:xfrm>
          <a:prstGeom prst="rect">
            <a:avLst/>
          </a:prstGeom>
        </p:spPr>
      </p:pic>
    </p:spTree>
    <p:extLst>
      <p:ext uri="{BB962C8B-B14F-4D97-AF65-F5344CB8AC3E}">
        <p14:creationId xmlns:p14="http://schemas.microsoft.com/office/powerpoint/2010/main" val="7161055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786"/>
            <a:ext cx="8663610" cy="626854"/>
          </a:xfrm>
        </p:spPr>
        <p:txBody>
          <a:bodyPr/>
          <a:lstStyle/>
          <a:p>
            <a:pPr marL="1258888" indent="-1258888"/>
            <a:r>
              <a:rPr lang="en-US" dirty="0">
                <a:solidFill>
                  <a:schemeClr val="bg1"/>
                </a:solidFill>
              </a:rPr>
              <a:t>19.7</a:t>
            </a:r>
            <a:r>
              <a:rPr lang="en-US" dirty="0"/>
              <a:t>	Electrolysis-5</a:t>
            </a:r>
          </a:p>
        </p:txBody>
      </p:sp>
      <p:sp>
        <p:nvSpPr>
          <p:cNvPr id="22" name="Text Placeholder 21"/>
          <p:cNvSpPr>
            <a:spLocks noGrp="1"/>
          </p:cNvSpPr>
          <p:nvPr>
            <p:ph type="body" sz="quarter" idx="22"/>
          </p:nvPr>
        </p:nvSpPr>
        <p:spPr>
          <a:xfrm>
            <a:off x="0" y="1094508"/>
            <a:ext cx="9120809" cy="554183"/>
          </a:xfrm>
        </p:spPr>
        <p:txBody>
          <a:bodyPr/>
          <a:lstStyle/>
          <a:p>
            <a:r>
              <a:rPr lang="en-US" dirty="0"/>
              <a:t>Electrolysis of Water</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3"/>
              </p:nvPr>
            </p:nvSpPr>
            <p:spPr>
              <a:xfrm>
                <a:off x="89451" y="1570334"/>
                <a:ext cx="9031358" cy="3031533"/>
              </a:xfrm>
            </p:spPr>
            <p:txBody>
              <a:bodyPr/>
              <a:lstStyle/>
              <a:p>
                <a:pPr>
                  <a:spcAft>
                    <a:spcPts val="3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i="1" smtClean="0">
                              <a:latin typeface="Cambria Math" panose="02040503050406030204" pitchFamily="18" charset="0"/>
                            </a:rPr>
                          </m:ctrlPr>
                        </m:dPr>
                        <m:e>
                          <m:r>
                            <a:rPr lang="en-US" b="0" i="1" smtClean="0">
                              <a:latin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0" spc="7500" smtClean="0">
                          <a:latin typeface="Cambria Math" panose="02040503050406030204" pitchFamily="18" charset="0"/>
                          <a:ea typeface="Cambria Math" panose="02040503050406030204" pitchFamily="18" charset="0"/>
                        </a:rPr>
                        <m:t> </m:t>
                      </m:r>
                      <m:sSup>
                        <m:sSupPr>
                          <m:ctrlPr>
                            <a:rPr lang="en-US" i="1">
                              <a:latin typeface="Cambria Math" panose="02040503050406030204" pitchFamily="18" charset="0"/>
                              <a:ea typeface="Cambria Math" panose="02040503050406030204" pitchFamily="18" charset="0"/>
                            </a:rPr>
                          </m:ctrlPr>
                        </m:sSupPr>
                        <m:e>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e>
                        <m:sup>
                          <m:r>
                            <a:rPr lang="en-US"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=474.4</m:t>
                      </m:r>
                      <m:f>
                        <m:fPr>
                          <m:type m:val="lin"/>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kJ</m:t>
                          </m:r>
                        </m:num>
                        <m:den>
                          <m:r>
                            <m:rPr>
                              <m:sty m:val="p"/>
                            </m:rPr>
                            <a:rPr lang="en-US" b="0" i="0" smtClean="0">
                              <a:latin typeface="Cambria Math" panose="02040503050406030204" pitchFamily="18" charset="0"/>
                              <a:ea typeface="Cambria Math" panose="02040503050406030204" pitchFamily="18" charset="0"/>
                            </a:rPr>
                            <m:t>mol</m:t>
                          </m:r>
                        </m:den>
                      </m:f>
                    </m:oMath>
                  </m:oMathPara>
                </a14:m>
                <a:endParaRPr lang="en-US" dirty="0"/>
              </a:p>
              <a:p>
                <a:pPr marL="171450">
                  <a:spcAft>
                    <a:spcPts val="1000"/>
                  </a:spcAft>
                  <a:tabLst>
                    <a:tab pos="3028950" algn="l"/>
                  </a:tabLst>
                </a:pPr>
                <a:r>
                  <a:rPr lang="en-US" i="1" dirty="0"/>
                  <a:t>Anode: 	 </a:t>
                </a:r>
                <a14:m>
                  <m:oMath xmlns:m="http://schemas.openxmlformats.org/officeDocument/2006/math">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i="1" smtClean="0">
                            <a:latin typeface="Cambria Math" panose="02040503050406030204" pitchFamily="18" charset="0"/>
                          </a:rPr>
                        </m:ctrlPr>
                      </m:dPr>
                      <m:e>
                        <m:r>
                          <a:rPr lang="en-US" b="0" i="1" smtClean="0">
                            <a:latin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4</m:t>
                        </m:r>
                        <m:r>
                          <m:rPr>
                            <m:sty m:val="p"/>
                          </m:rPr>
                          <a:rPr lang="en-US" b="0" i="0"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a14:m>
                <a:endParaRPr lang="en-US" i="1" dirty="0">
                  <a:ea typeface="Cambria Math" panose="02040503050406030204" pitchFamily="18" charset="0"/>
                </a:endParaRPr>
              </a:p>
              <a:p>
                <a:pPr marL="171450">
                  <a:spcAft>
                    <a:spcPts val="1000"/>
                  </a:spcAft>
                  <a:tabLst>
                    <a:tab pos="1885950" algn="l"/>
                  </a:tabLst>
                </a:pPr>
                <a:r>
                  <a:rPr lang="en-US" i="1" dirty="0"/>
                  <a:t>Cathode:</a:t>
                </a:r>
                <a:r>
                  <a:rPr lang="en-US" i="1" dirty="0">
                    <a:ea typeface="Cambria Math" panose="02040503050406030204" pitchFamily="18" charset="0"/>
                  </a:rPr>
                  <a: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m:rPr>
                            <m:sty m:val="p"/>
                          </m:rPr>
                          <a:rPr lang="en-US">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2</m:t>
                        </m:r>
                        <m:r>
                          <m:rPr>
                            <m:sty m:val="p"/>
                          </m:rPr>
                          <a:rPr lang="en-US">
                            <a:latin typeface="Cambria Math" panose="02040503050406030204" pitchFamily="18" charset="0"/>
                          </a:rPr>
                          <m:t>H</m:t>
                        </m:r>
                      </m:e>
                      <m:sub>
                        <m:r>
                          <a:rPr lang="en-US" i="1">
                            <a:latin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i="1" dirty="0">
                  <a:ea typeface="Cambria Math" panose="02040503050406030204" pitchFamily="18" charset="0"/>
                </a:endParaRPr>
              </a:p>
              <a:p>
                <a:pPr marL="171450">
                  <a:tabLst>
                    <a:tab pos="3086100" algn="l"/>
                  </a:tabLst>
                </a:pPr>
                <a:r>
                  <a:rPr lang="en-US" i="1" dirty="0">
                    <a:ea typeface="Cambria Math" panose="02040503050406030204" pitchFamily="18" charset="0"/>
                  </a:rPr>
                  <a:t>Overall: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2</m:t>
                        </m:r>
                        <m:r>
                          <m:rPr>
                            <m:sty m:val="p"/>
                          </m:rPr>
                          <a:rPr lang="en-US">
                            <a:latin typeface="Cambria Math" panose="02040503050406030204" pitchFamily="18" charset="0"/>
                          </a:rPr>
                          <m:t>H</m:t>
                        </m:r>
                      </m:e>
                      <m:sub>
                        <m:r>
                          <a:rPr lang="en-US" i="1">
                            <a:latin typeface="Cambria Math" panose="02040503050406030204" pitchFamily="18" charset="0"/>
                          </a:rPr>
                          <m:t>2</m:t>
                        </m:r>
                      </m:sub>
                    </m:sSub>
                    <m:r>
                      <m:rPr>
                        <m:sty m:val="p"/>
                      </m:rPr>
                      <a:rPr lang="en-US" i="0">
                        <a:latin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a14:m>
                <a:endParaRPr lang="en-US" i="1" dirty="0">
                  <a:ea typeface="Cambria Math" panose="02040503050406030204" pitchFamily="18" charset="0"/>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3"/>
              </p:nvPr>
            </p:nvSpPr>
            <p:spPr>
              <a:xfrm>
                <a:off x="89451" y="1570334"/>
                <a:ext cx="9031358" cy="3031533"/>
              </a:xfrm>
              <a:blipFill rotWithShape="0">
                <a:blip r:embed="rId2"/>
                <a:stretch>
                  <a:fillRect/>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2057400" y="3657600"/>
            <a:ext cx="68532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88929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Electrolysis-6</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an Aqueous Sodium Chloride Solution</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07557" cy="3124200"/>
              </a:xfrm>
            </p:spPr>
            <p:txBody>
              <a:bodyPr/>
              <a:lstStyle/>
              <a:p>
                <a:pPr>
                  <a:spcBef>
                    <a:spcPts val="0"/>
                  </a:spcBef>
                  <a:spcAft>
                    <a:spcPts val="3000"/>
                  </a:spcAft>
                </a:pPr>
                <a:r>
                  <a:rPr lang="en-US" dirty="0"/>
                  <a:t>The reductions that might occur at the cathode are</a:t>
                </a:r>
              </a:p>
              <a:p>
                <a:pPr marL="114300" indent="-57150">
                  <a:spcAft>
                    <a:spcPts val="1500"/>
                  </a:spcAft>
                  <a:tabLst>
                    <a:tab pos="6521450" algn="l"/>
                  </a:tabLst>
                </a:pP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i="1">
                            <a:latin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r>
                  <a:rPr lang="en-US" dirty="0"/>
                  <a:t> 	</a:t>
                </a:r>
                <a14:m>
                  <m:oMath xmlns:m="http://schemas.openxmlformats.org/officeDocument/2006/math">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𝐸</m:t>
                        </m:r>
                      </m:e>
                      <m:sup>
                        <m:r>
                          <a:rPr lang="en-US" i="1" dirty="0" smtClean="0">
                            <a:latin typeface="Cambria Math" panose="02040503050406030204" pitchFamily="18" charset="0"/>
                            <a:ea typeface="Cambria Math" panose="02040503050406030204" pitchFamily="18" charset="0"/>
                          </a:rPr>
                          <m:t>°</m:t>
                        </m:r>
                      </m:sup>
                    </m:sSup>
                    <m:r>
                      <a:rPr lang="en-US" b="0" i="1" dirty="0" smtClean="0">
                        <a:latin typeface="Cambria Math" panose="02040503050406030204" pitchFamily="18" charset="0"/>
                      </a:rPr>
                      <m:t>=</m:t>
                    </m:r>
                    <m:r>
                      <a:rPr lang="en-US" b="0" i="0" dirty="0" smtClean="0">
                        <a:latin typeface="Cambria Math" panose="02040503050406030204" pitchFamily="18" charset="0"/>
                      </a:rPr>
                      <m:t>0.00 </m:t>
                    </m:r>
                    <m:r>
                      <m:rPr>
                        <m:sty m:val="p"/>
                      </m:rPr>
                      <a:rPr lang="en-US" b="0" i="0" dirty="0" smtClean="0">
                        <a:latin typeface="Cambria Math" panose="02040503050406030204" pitchFamily="18" charset="0"/>
                      </a:rPr>
                      <m:t>V</m:t>
                    </m:r>
                  </m:oMath>
                </a14:m>
                <a:endParaRPr lang="en-US" dirty="0"/>
              </a:p>
              <a:p>
                <a:pPr marL="114300" indent="60325">
                  <a:spcBef>
                    <a:spcPts val="0"/>
                  </a:spcBef>
                  <a:spcAft>
                    <a:spcPts val="1500"/>
                  </a:spcAft>
                  <a:tabLst>
                    <a:tab pos="5600700" algn="l"/>
                    <a:tab pos="6521450" algn="l"/>
                  </a:tabLst>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2</m:t>
                        </m:r>
                        <m:r>
                          <m:rPr>
                            <m:sty m:val="p"/>
                          </m:rPr>
                          <a:rPr lang="en-US">
                            <a:latin typeface="Cambria Math" panose="02040503050406030204" pitchFamily="18" charset="0"/>
                          </a:rPr>
                          <m:t>H</m:t>
                        </m:r>
                      </m:e>
                      <m:sub>
                        <m:r>
                          <a:rPr lang="en-US" i="1">
                            <a:latin typeface="Cambria Math" panose="02040503050406030204" pitchFamily="18" charset="0"/>
                          </a:rPr>
                          <m:t>2</m:t>
                        </m:r>
                      </m:sub>
                    </m:sSub>
                    <m:r>
                      <m:rPr>
                        <m:sty m:val="p"/>
                      </m:rPr>
                      <a:rPr lang="en-US" i="0">
                        <a:latin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a14:m>
                <a:r>
                  <a:rPr lang="en-US" i="1" dirty="0">
                    <a:latin typeface="Cambria Math" panose="02040503050406030204" pitchFamily="18" charset="0"/>
                    <a:ea typeface="Cambria Math" panose="02040503050406030204" pitchFamily="18" charset="0"/>
                  </a:rPr>
                  <a:t>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𝐸</m:t>
                        </m:r>
                      </m:e>
                      <m:sup>
                        <m:r>
                          <a:rPr lang="en-US" i="1" dirty="0">
                            <a:latin typeface="Cambria Math" panose="02040503050406030204" pitchFamily="18" charset="0"/>
                            <a:ea typeface="Cambria Math" panose="02040503050406030204" pitchFamily="18" charset="0"/>
                          </a:rPr>
                          <m:t>°</m:t>
                        </m:r>
                      </m:sup>
                    </m:sSup>
                    <m:r>
                      <a:rPr lang="en-US" i="1" dirty="0">
                        <a:latin typeface="Cambria Math" panose="02040503050406030204" pitchFamily="18" charset="0"/>
                      </a:rPr>
                      <m:t>=−</m:t>
                    </m:r>
                    <m:r>
                      <a:rPr lang="en-US" dirty="0">
                        <a:latin typeface="Cambria Math" panose="02040503050406030204" pitchFamily="18" charset="0"/>
                      </a:rPr>
                      <m:t>0.</m:t>
                    </m:r>
                    <m:r>
                      <a:rPr lang="en-US" b="0" i="0" dirty="0" smtClean="0">
                        <a:latin typeface="Cambria Math" panose="02040503050406030204" pitchFamily="18" charset="0"/>
                      </a:rPr>
                      <m:t>83</m:t>
                    </m:r>
                    <m:r>
                      <a:rPr lang="en-US" dirty="0">
                        <a:latin typeface="Cambria Math" panose="02040503050406030204" pitchFamily="18" charset="0"/>
                      </a:rPr>
                      <m:t> </m:t>
                    </m:r>
                    <m:r>
                      <m:rPr>
                        <m:sty m:val="p"/>
                      </m:rPr>
                      <a:rPr lang="en-US" dirty="0">
                        <a:latin typeface="Cambria Math" panose="02040503050406030204" pitchFamily="18" charset="0"/>
                      </a:rPr>
                      <m:t>V</m:t>
                    </m:r>
                  </m:oMath>
                </a14:m>
                <a:endParaRPr lang="en-US" i="1" dirty="0">
                  <a:latin typeface="Cambria Math" panose="02040503050406030204" pitchFamily="18" charset="0"/>
                  <a:ea typeface="Cambria Math" panose="02040503050406030204" pitchFamily="18" charset="0"/>
                </a:endParaRPr>
              </a:p>
              <a:p>
                <a:pPr marL="114300" indent="114300">
                  <a:spcBef>
                    <a:spcPts val="0"/>
                  </a:spcBef>
                  <a:tabLst>
                    <a:tab pos="6521450" algn="l"/>
                  </a:tabLst>
                </a:pP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Na</m:t>
                        </m:r>
                      </m:e>
                      <m:sup>
                        <m:r>
                          <a:rPr lang="en-US">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rPr>
                      <m:t>Na</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oMath>
                </a14:m>
                <a:r>
                  <a:rPr lang="en-US" dirty="0"/>
                  <a:t>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𝐸</m:t>
                        </m:r>
                      </m:e>
                      <m:sup>
                        <m:r>
                          <a:rPr lang="en-US" i="1" dirty="0">
                            <a:latin typeface="Cambria Math" panose="02040503050406030204" pitchFamily="18" charset="0"/>
                            <a:ea typeface="Cambria Math" panose="02040503050406030204" pitchFamily="18" charset="0"/>
                          </a:rPr>
                          <m:t>°</m:t>
                        </m:r>
                      </m:sup>
                    </m:sSup>
                    <m:r>
                      <a:rPr lang="en-US" i="1" dirty="0">
                        <a:latin typeface="Cambria Math" panose="02040503050406030204" pitchFamily="18" charset="0"/>
                      </a:rPr>
                      <m:t>=−2.71 </m:t>
                    </m:r>
                    <m:r>
                      <m:rPr>
                        <m:sty m:val="p"/>
                      </m:rPr>
                      <a:rPr lang="en-US" b="0" i="0" dirty="0" smtClean="0">
                        <a:latin typeface="Cambria Math" panose="02040503050406030204" pitchFamily="18" charset="0"/>
                      </a:rPr>
                      <m:t>V</m:t>
                    </m:r>
                  </m:oMath>
                </a14:m>
                <a:endParaRPr lang="en-US" spc="200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07557" cy="3124200"/>
              </a:xfrm>
              <a:blipFill rotWithShape="0">
                <a:blip r:embed="rId2"/>
                <a:stretch>
                  <a:fillRect l="-1339" t="-1953"/>
                </a:stretch>
              </a:blipFill>
            </p:spPr>
            <p:txBody>
              <a:bodyPr/>
              <a:lstStyle/>
              <a:p>
                <a:r>
                  <a:rPr lang="en-US">
                    <a:noFill/>
                  </a:rPr>
                  <a:t> </a:t>
                </a:r>
              </a:p>
            </p:txBody>
          </p:sp>
        </mc:Fallback>
      </mc:AlternateContent>
    </p:spTree>
    <p:extLst>
      <p:ext uri="{BB962C8B-B14F-4D97-AF65-F5344CB8AC3E}">
        <p14:creationId xmlns:p14="http://schemas.microsoft.com/office/powerpoint/2010/main" val="95749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82738" y="-2956"/>
            <a:ext cx="8663610" cy="626854"/>
          </a:xfrm>
        </p:spPr>
        <p:txBody>
          <a:bodyPr/>
          <a:lstStyle/>
          <a:p>
            <a:pPr marL="1258888" indent="-1258888"/>
            <a:r>
              <a:rPr lang="en-US" dirty="0">
                <a:solidFill>
                  <a:schemeClr val="bg1"/>
                </a:solidFill>
              </a:rPr>
              <a:t>19.7</a:t>
            </a:r>
            <a:r>
              <a:rPr lang="en-US" dirty="0"/>
              <a:t>	Electrolysis-7</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an Aqueous Sodium Chloride Solution</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07558" cy="1981200"/>
              </a:xfrm>
            </p:spPr>
            <p:txBody>
              <a:bodyPr/>
              <a:lstStyle/>
              <a:p>
                <a:pPr>
                  <a:spcBef>
                    <a:spcPts val="0"/>
                  </a:spcBef>
                  <a:spcAft>
                    <a:spcPts val="2400"/>
                  </a:spcAft>
                </a:pPr>
                <a:r>
                  <a:rPr lang="en-US" dirty="0">
                    <a:solidFill>
                      <a:prstClr val="black"/>
                    </a:solidFill>
                  </a:rPr>
                  <a:t>The oxidations that might occur at the anode are </a:t>
                </a:r>
                <a:endParaRPr lang="en-US" i="1" dirty="0">
                  <a:latin typeface="Cambria Math" panose="02040503050406030204" pitchFamily="18" charset="0"/>
                  <a:ea typeface="Cambria Math" panose="02040503050406030204" pitchFamily="18" charset="0"/>
                </a:endParaRPr>
              </a:p>
              <a:p>
                <a:pPr indent="282575" algn="ctr">
                  <a:spcBef>
                    <a:spcPts val="0"/>
                  </a:spcBef>
                  <a:spcAft>
                    <a:spcPts val="15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Cl</m:t>
                          </m:r>
                        </m:e>
                        <m:sup>
                          <m:r>
                            <a:rPr lang="en-US" b="0" i="1" smtClean="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Cl</m:t>
                          </m:r>
                        </m:e>
                        <m:sub>
                          <m:r>
                            <a:rPr lang="en-US" i="1">
                              <a:latin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oMath>
                  </m:oMathPara>
                </a14:m>
                <a:endParaRPr lang="en-US" dirty="0">
                  <a:ea typeface="Cambria Math" panose="02040503050406030204" pitchFamily="18" charset="0"/>
                </a:endParaRPr>
              </a:p>
              <a:p>
                <a:pPr algn="ctr">
                  <a:spcBef>
                    <a:spcPts val="0"/>
                  </a:spcBef>
                  <a:spcAft>
                    <a:spcPts val="15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2</m:t>
                          </m:r>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i="0">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m:rPr>
                              <m:sty m:val="p"/>
                            </m:rPr>
                            <a:rPr lang="en-US" i="0">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07558" cy="1981200"/>
              </a:xfrm>
              <a:blipFill rotWithShape="0">
                <a:blip r:embed="rId2"/>
                <a:stretch>
                  <a:fillRect l="-1339" t="-3077"/>
                </a:stretch>
              </a:blipFill>
            </p:spPr>
            <p:txBody>
              <a:bodyPr/>
              <a:lstStyle/>
              <a:p>
                <a:r>
                  <a:rPr lang="en-US">
                    <a:noFill/>
                  </a:rPr>
                  <a:t> </a:t>
                </a:r>
              </a:p>
            </p:txBody>
          </p:sp>
        </mc:Fallback>
      </mc:AlternateContent>
    </p:spTree>
    <p:extLst>
      <p:ext uri="{BB962C8B-B14F-4D97-AF65-F5344CB8AC3E}">
        <p14:creationId xmlns:p14="http://schemas.microsoft.com/office/powerpoint/2010/main" val="16400213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Electrolysis-8</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an Aqueous Sodium Chloride Solution</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07557" cy="3063599"/>
              </a:xfrm>
            </p:spPr>
            <p:txBody>
              <a:bodyPr/>
              <a:lstStyle/>
              <a:p>
                <a:pPr marL="1314450" indent="514350">
                  <a:spcBef>
                    <a:spcPts val="0"/>
                  </a:spcBef>
                  <a:spcAft>
                    <a:spcPts val="2000"/>
                  </a:spcAft>
                  <a:tabLst>
                    <a:tab pos="6911975" algn="l"/>
                  </a:tabLst>
                </a:pPr>
                <a:r>
                  <a:rPr lang="en-US" dirty="0">
                    <a:ea typeface="Cambria Math" panose="02040503050406030204" pitchFamily="18" charset="0"/>
                  </a:rPr>
                  <a:t> </a:t>
                </a:r>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Cl</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Cl</m:t>
                        </m:r>
                      </m:e>
                      <m:sup>
                        <m:r>
                          <a:rPr lang="en-US" b="0" i="0" smtClean="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a14:m>
                <a:r>
                  <a:rPr lang="en-US" i="1" spc="3000" dirty="0">
                    <a:latin typeface="Cambria Math" panose="02040503050406030204" pitchFamily="18" charset="0"/>
                    <a:ea typeface="Cambria Math" panose="02040503050406030204" pitchFamily="18" charset="0"/>
                  </a:rPr>
                  <a:t>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𝐸</m:t>
                        </m:r>
                      </m:e>
                      <m:sup>
                        <m:r>
                          <a:rPr lang="en-US" i="1" dirty="0">
                            <a:latin typeface="Cambria Math" panose="02040503050406030204" pitchFamily="18" charset="0"/>
                            <a:ea typeface="Cambria Math" panose="02040503050406030204" pitchFamily="18" charset="0"/>
                          </a:rPr>
                          <m:t>°</m:t>
                        </m:r>
                      </m:sup>
                    </m:sSup>
                    <m:r>
                      <a:rPr lang="en-US" i="1" dirty="0">
                        <a:latin typeface="Cambria Math" panose="02040503050406030204" pitchFamily="18" charset="0"/>
                      </a:rPr>
                      <m:t>=1.36 </m:t>
                    </m:r>
                    <m:r>
                      <m:rPr>
                        <m:sty m:val="p"/>
                      </m:rPr>
                      <a:rPr lang="en-US" dirty="0">
                        <a:latin typeface="Cambria Math" panose="02040503050406030204" pitchFamily="18" charset="0"/>
                      </a:rPr>
                      <m:t>V</m:t>
                    </m:r>
                  </m:oMath>
                </a14:m>
                <a:endParaRPr lang="en-US" i="1" spc="3000" dirty="0">
                  <a:latin typeface="Cambria Math" panose="02040503050406030204" pitchFamily="18" charset="0"/>
                  <a:ea typeface="Cambria Math" panose="02040503050406030204" pitchFamily="18" charset="0"/>
                </a:endParaRPr>
              </a:p>
              <a:p>
                <a:pPr indent="120650">
                  <a:spcBef>
                    <a:spcPts val="0"/>
                  </a:spcBef>
                  <a:spcAft>
                    <a:spcPts val="2000"/>
                  </a:spcAft>
                  <a:tabLst>
                    <a:tab pos="6911975" algn="l"/>
                  </a:tabLst>
                </a:pPr>
                <a:r>
                  <a:rPr lang="en-US" dirty="0">
                    <a:ea typeface="Cambria Math" panose="02040503050406030204" pitchFamily="18" charset="0"/>
                  </a:rPr>
                  <a:t>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m:rPr>
                            <m:sty m:val="p"/>
                          </m:rPr>
                          <a:rPr lang="en-US" i="0">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a14:m>
                <a:r>
                  <a:rPr lang="en-US" dirty="0"/>
                  <a:t>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𝐸</m:t>
                        </m:r>
                      </m:e>
                      <m:sup>
                        <m:r>
                          <a:rPr lang="en-US" i="1" dirty="0">
                            <a:latin typeface="Cambria Math" panose="02040503050406030204" pitchFamily="18" charset="0"/>
                            <a:ea typeface="Cambria Math" panose="02040503050406030204" pitchFamily="18" charset="0"/>
                          </a:rPr>
                          <m:t>°</m:t>
                        </m:r>
                      </m:sup>
                    </m:sSup>
                    <m:r>
                      <a:rPr lang="en-US" i="1" dirty="0" smtClean="0">
                        <a:latin typeface="Cambria Math" panose="02040503050406030204" pitchFamily="18" charset="0"/>
                      </a:rPr>
                      <m:t>=</m:t>
                    </m:r>
                    <m:r>
                      <a:rPr lang="en-US" b="0" i="1" dirty="0" smtClean="0">
                        <a:latin typeface="Cambria Math" panose="02040503050406030204" pitchFamily="18" charset="0"/>
                      </a:rPr>
                      <m:t>1.23 </m:t>
                    </m:r>
                    <m:r>
                      <m:rPr>
                        <m:sty m:val="p"/>
                      </m:rPr>
                      <a:rPr lang="en-US" dirty="0">
                        <a:latin typeface="Cambria Math" panose="02040503050406030204" pitchFamily="18" charset="0"/>
                      </a:rPr>
                      <m:t>V</m:t>
                    </m:r>
                  </m:oMath>
                </a14:m>
                <a:endParaRPr lang="en-US" dirty="0"/>
              </a:p>
              <a:p>
                <a:r>
                  <a:rPr lang="en-US" dirty="0"/>
                  <a:t>The standard reduction potentials of the two reactions are not very different, but the values do suggest that the oxidation of H</a:t>
                </a:r>
                <a:r>
                  <a:rPr lang="en-US" baseline="-25000" dirty="0"/>
                  <a:t>2</a:t>
                </a:r>
                <a:r>
                  <a:rPr lang="en-US" dirty="0"/>
                  <a:t>O </a:t>
                </a:r>
                <a:r>
                  <a:rPr lang="en-US" i="1" dirty="0"/>
                  <a:t>should </a:t>
                </a:r>
                <a:r>
                  <a:rPr lang="en-US" dirty="0"/>
                  <a:t>occur more readily.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07557" cy="3063599"/>
              </a:xfrm>
              <a:blipFill rotWithShape="0">
                <a:blip r:embed="rId2"/>
                <a:stretch>
                  <a:fillRect l="-1339"/>
                </a:stretch>
              </a:blipFill>
            </p:spPr>
            <p:txBody>
              <a:bodyPr/>
              <a:lstStyle/>
              <a:p>
                <a:r>
                  <a:rPr lang="en-US">
                    <a:noFill/>
                  </a:rPr>
                  <a:t> </a:t>
                </a:r>
              </a:p>
            </p:txBody>
          </p:sp>
        </mc:Fallback>
      </mc:AlternateContent>
    </p:spTree>
    <p:extLst>
      <p:ext uri="{BB962C8B-B14F-4D97-AF65-F5344CB8AC3E}">
        <p14:creationId xmlns:p14="http://schemas.microsoft.com/office/powerpoint/2010/main" val="13726336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Electrolysis-9</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an Aqueous Sodium Chloride Solution</a:t>
            </a:r>
          </a:p>
        </p:txBody>
      </p:sp>
      <p:sp>
        <p:nvSpPr>
          <p:cNvPr id="24" name="Text Placeholder 23"/>
          <p:cNvSpPr>
            <a:spLocks noGrp="1"/>
          </p:cNvSpPr>
          <p:nvPr>
            <p:ph type="body" sz="quarter" idx="23"/>
          </p:nvPr>
        </p:nvSpPr>
        <p:spPr>
          <a:xfrm>
            <a:off x="-1" y="1590136"/>
            <a:ext cx="9143999" cy="4963064"/>
          </a:xfrm>
        </p:spPr>
        <p:txBody>
          <a:bodyPr/>
          <a:lstStyle/>
          <a:p>
            <a:pPr>
              <a:spcBef>
                <a:spcPts val="0"/>
              </a:spcBef>
              <a:spcAft>
                <a:spcPts val="1700"/>
              </a:spcAft>
            </a:pPr>
            <a:r>
              <a:rPr lang="en-US" sz="2600" dirty="0"/>
              <a:t>However, by experiment we find that the gas produced at the anode is Cl</a:t>
            </a:r>
            <a:r>
              <a:rPr lang="en-US" sz="2600" baseline="-25000" dirty="0"/>
              <a:t>2</a:t>
            </a:r>
            <a:r>
              <a:rPr lang="en-US" sz="2600" dirty="0"/>
              <a:t>, not O</a:t>
            </a:r>
            <a:r>
              <a:rPr lang="en-US" sz="2600" baseline="-25000" dirty="0"/>
              <a:t>2</a:t>
            </a:r>
            <a:r>
              <a:rPr lang="en-US" sz="2600" dirty="0"/>
              <a:t>. </a:t>
            </a:r>
            <a:endParaRPr lang="en-US" sz="1400" dirty="0"/>
          </a:p>
          <a:p>
            <a:pPr>
              <a:spcBef>
                <a:spcPts val="0"/>
              </a:spcBef>
              <a:spcAft>
                <a:spcPts val="1700"/>
              </a:spcAft>
            </a:pPr>
            <a:r>
              <a:rPr lang="en-US" sz="2600" dirty="0"/>
              <a:t>In the study of electrolytic processes, we sometimes find that the voltage required for a reaction is considerably higher than the electrode potentials would indicate. </a:t>
            </a:r>
            <a:endParaRPr lang="en-US" sz="1400" dirty="0"/>
          </a:p>
          <a:p>
            <a:pPr>
              <a:spcBef>
                <a:spcPts val="0"/>
              </a:spcBef>
              <a:spcAft>
                <a:spcPts val="1700"/>
              </a:spcAft>
            </a:pPr>
            <a:r>
              <a:rPr lang="en-US" sz="2600" dirty="0"/>
              <a:t>The </a:t>
            </a:r>
            <a:r>
              <a:rPr lang="en-US" sz="2600" b="1" i="1" dirty="0"/>
              <a:t>overvoltage </a:t>
            </a:r>
            <a:r>
              <a:rPr lang="en-US" sz="2600" dirty="0"/>
              <a:t>is the difference between the calculated voltage and the actual voltage required to cause electrolysis. </a:t>
            </a:r>
            <a:endParaRPr lang="en-US" sz="1400" dirty="0"/>
          </a:p>
          <a:p>
            <a:pPr>
              <a:spcBef>
                <a:spcPts val="0"/>
              </a:spcBef>
            </a:pPr>
            <a:r>
              <a:rPr lang="en-US" sz="2600" dirty="0"/>
              <a:t>The overvoltage for O</a:t>
            </a:r>
            <a:r>
              <a:rPr lang="en-US" sz="2600" baseline="-25000" dirty="0"/>
              <a:t>2</a:t>
            </a:r>
            <a:r>
              <a:rPr lang="en-US" sz="2600" dirty="0"/>
              <a:t> formation is quite high. Under normal operating conditions, therefore, Cl</a:t>
            </a:r>
            <a:r>
              <a:rPr lang="en-US" sz="2600" baseline="-25000" dirty="0"/>
              <a:t>2</a:t>
            </a:r>
            <a:r>
              <a:rPr lang="en-US" sz="2600" dirty="0"/>
              <a:t> gas forms at the anode instead of O</a:t>
            </a:r>
            <a:r>
              <a:rPr lang="en-US" sz="2600" baseline="-25000" dirty="0"/>
              <a:t>2</a:t>
            </a:r>
            <a:r>
              <a:rPr lang="en-US" sz="2600" dirty="0"/>
              <a:t>. </a:t>
            </a:r>
          </a:p>
        </p:txBody>
      </p:sp>
    </p:spTree>
    <p:extLst>
      <p:ext uri="{BB962C8B-B14F-4D97-AF65-F5344CB8AC3E}">
        <p14:creationId xmlns:p14="http://schemas.microsoft.com/office/powerpoint/2010/main" val="7170420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80" y="-2956"/>
            <a:ext cx="8663610" cy="626854"/>
          </a:xfrm>
        </p:spPr>
        <p:txBody>
          <a:bodyPr/>
          <a:lstStyle/>
          <a:p>
            <a:pPr marL="1258888" indent="-1258888"/>
            <a:r>
              <a:rPr lang="en-US" dirty="0">
                <a:solidFill>
                  <a:schemeClr val="bg1"/>
                </a:solidFill>
              </a:rPr>
              <a:t>19.7</a:t>
            </a:r>
            <a:r>
              <a:rPr lang="en-US" dirty="0"/>
              <a:t>	Electrolysis-10</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an Aqueous Sodium Chloride Solution</a:t>
            </a:r>
          </a:p>
        </p:txBody>
      </p:sp>
      <mc:AlternateContent xmlns:mc="http://schemas.openxmlformats.org/markup-compatibility/2006" xmlns:a14="http://schemas.microsoft.com/office/drawing/2010/main">
        <mc:Choice Requires="a14">
          <p:sp>
            <p:nvSpPr>
              <p:cNvPr id="33" name="Text Placeholder 2"/>
              <p:cNvSpPr>
                <a:spLocks noGrp="1"/>
              </p:cNvSpPr>
              <p:nvPr>
                <p:ph type="body" sz="quarter" idx="23"/>
              </p:nvPr>
            </p:nvSpPr>
            <p:spPr>
              <a:xfrm>
                <a:off x="1" y="1676400"/>
                <a:ext cx="9143999" cy="3657600"/>
              </a:xfrm>
              <a:prstGeom prst="rect">
                <a:avLst/>
              </a:prstGeom>
            </p:spPr>
            <p:txBody>
              <a:bodyPr/>
              <a:lstStyle>
                <a:lvl1pPr marL="0" indent="0">
                  <a:buNone/>
                  <a:defRPr sz="2800"/>
                </a:lvl1pPr>
              </a:lstStyle>
              <a:p>
                <a:pPr>
                  <a:spcAft>
                    <a:spcPts val="5400"/>
                  </a:spcAft>
                </a:pPr>
                <a:r>
                  <a:rPr lang="en-US" dirty="0"/>
                  <a:t>Thus, the half-cell reactions in the electrolysis of aqueous sodium chloride are </a:t>
                </a:r>
                <a:endParaRPr lang="en-US" sz="2400" dirty="0"/>
              </a:p>
              <a:p>
                <a:pPr indent="53975">
                  <a:spcAft>
                    <a:spcPts val="800"/>
                  </a:spcAft>
                  <a:tabLst>
                    <a:tab pos="3778250" algn="l"/>
                  </a:tabLst>
                </a:pPr>
                <a:r>
                  <a:rPr lang="en-US" sz="2300" i="1" dirty="0"/>
                  <a:t>Anode (oxidation):	</a:t>
                </a:r>
                <a14:m>
                  <m:oMath xmlns:m="http://schemas.openxmlformats.org/officeDocument/2006/math">
                    <m:r>
                      <a:rPr lang="en-US" sz="2300" i="1">
                        <a:latin typeface="Cambria Math" panose="02040503050406030204" pitchFamily="18" charset="0"/>
                      </a:rPr>
                      <m:t>2</m:t>
                    </m:r>
                    <m:sSup>
                      <m:sSupPr>
                        <m:ctrlPr>
                          <a:rPr lang="en-US" sz="2300" i="1">
                            <a:latin typeface="Cambria Math" panose="02040503050406030204" pitchFamily="18" charset="0"/>
                          </a:rPr>
                        </m:ctrlPr>
                      </m:sSupPr>
                      <m:e>
                        <m:r>
                          <m:rPr>
                            <m:sty m:val="p"/>
                          </m:rPr>
                          <a:rPr lang="en-US" sz="2300">
                            <a:latin typeface="Cambria Math" panose="02040503050406030204" pitchFamily="18" charset="0"/>
                          </a:rPr>
                          <m:t>Cl</m:t>
                        </m:r>
                      </m:e>
                      <m:sup>
                        <m:r>
                          <a:rPr lang="en-US" sz="2300">
                            <a:latin typeface="Cambria Math" panose="02040503050406030204" pitchFamily="18" charset="0"/>
                          </a:rPr>
                          <m:t>−</m:t>
                        </m:r>
                      </m:sup>
                    </m:sSup>
                    <m:d>
                      <m:dPr>
                        <m:ctrlPr>
                          <a:rPr lang="en-US" sz="2300" i="1">
                            <a:latin typeface="Cambria Math" panose="02040503050406030204" pitchFamily="18" charset="0"/>
                          </a:rPr>
                        </m:ctrlPr>
                      </m:dPr>
                      <m:e>
                        <m:r>
                          <a:rPr lang="en-US" sz="2300" i="1">
                            <a:latin typeface="Cambria Math" panose="02040503050406030204" pitchFamily="18" charset="0"/>
                          </a:rPr>
                          <m:t>𝑎𝑞</m:t>
                        </m:r>
                      </m:e>
                    </m:d>
                    <m:r>
                      <a:rPr lang="en-US" sz="2300" i="1">
                        <a:latin typeface="Cambria Math" panose="02040503050406030204" pitchFamily="18" charset="0"/>
                        <a:ea typeface="Cambria Math" panose="02040503050406030204" pitchFamily="18" charset="0"/>
                      </a:rPr>
                      <m:t>⟶</m:t>
                    </m:r>
                    <m:sSub>
                      <m:sSubPr>
                        <m:ctrlPr>
                          <a:rPr lang="en-US" sz="2300" i="1">
                            <a:latin typeface="Cambria Math" panose="02040503050406030204" pitchFamily="18" charset="0"/>
                            <a:ea typeface="Cambria Math" panose="02040503050406030204" pitchFamily="18" charset="0"/>
                          </a:rPr>
                        </m:ctrlPr>
                      </m:sSubPr>
                      <m:e>
                        <m:r>
                          <m:rPr>
                            <m:sty m:val="p"/>
                          </m:rPr>
                          <a:rPr lang="en-US" sz="2300">
                            <a:latin typeface="Cambria Math" panose="02040503050406030204" pitchFamily="18" charset="0"/>
                            <a:ea typeface="Cambria Math" panose="02040503050406030204" pitchFamily="18" charset="0"/>
                          </a:rPr>
                          <m:t>Cl</m:t>
                        </m:r>
                      </m:e>
                      <m:sub>
                        <m:r>
                          <a:rPr lang="en-US" sz="2300" i="1">
                            <a:latin typeface="Cambria Math" panose="02040503050406030204" pitchFamily="18" charset="0"/>
                            <a:ea typeface="Cambria Math" panose="02040503050406030204" pitchFamily="18" charset="0"/>
                          </a:rPr>
                          <m:t>2</m:t>
                        </m:r>
                      </m:sub>
                    </m:sSub>
                    <m:d>
                      <m:dPr>
                        <m:ctrlPr>
                          <a:rPr lang="en-US" sz="2300" i="1">
                            <a:latin typeface="Cambria Math" panose="02040503050406030204" pitchFamily="18" charset="0"/>
                            <a:ea typeface="Cambria Math" panose="02040503050406030204" pitchFamily="18" charset="0"/>
                          </a:rPr>
                        </m:ctrlPr>
                      </m:dPr>
                      <m:e>
                        <m:r>
                          <a:rPr lang="en-US" sz="2300" i="1">
                            <a:latin typeface="Cambria Math" panose="02040503050406030204" pitchFamily="18" charset="0"/>
                            <a:ea typeface="Cambria Math" panose="02040503050406030204" pitchFamily="18" charset="0"/>
                          </a:rPr>
                          <m:t>𝑔</m:t>
                        </m:r>
                      </m:e>
                    </m:d>
                    <m:r>
                      <a:rPr lang="en-US" sz="2300" i="1">
                        <a:latin typeface="Cambria Math" panose="02040503050406030204" pitchFamily="18" charset="0"/>
                        <a:ea typeface="Cambria Math" panose="02040503050406030204" pitchFamily="18" charset="0"/>
                      </a:rPr>
                      <m:t>+</m:t>
                    </m:r>
                    <m:sSup>
                      <m:sSupPr>
                        <m:ctrlPr>
                          <a:rPr lang="en-US" sz="2300" i="1">
                            <a:latin typeface="Cambria Math" panose="02040503050406030204" pitchFamily="18" charset="0"/>
                            <a:ea typeface="Cambria Math" panose="02040503050406030204" pitchFamily="18" charset="0"/>
                          </a:rPr>
                        </m:ctrlPr>
                      </m:sSupPr>
                      <m:e>
                        <m:r>
                          <a:rPr lang="en-US" sz="2300" i="1">
                            <a:latin typeface="Cambria Math" panose="02040503050406030204" pitchFamily="18" charset="0"/>
                            <a:ea typeface="Cambria Math" panose="02040503050406030204" pitchFamily="18" charset="0"/>
                          </a:rPr>
                          <m:t>2</m:t>
                        </m:r>
                        <m:r>
                          <a:rPr lang="en-US" sz="2300" i="1">
                            <a:latin typeface="Cambria Math" panose="02040503050406030204" pitchFamily="18" charset="0"/>
                            <a:ea typeface="Cambria Math" panose="02040503050406030204" pitchFamily="18" charset="0"/>
                          </a:rPr>
                          <m:t>𝑒</m:t>
                        </m:r>
                      </m:e>
                      <m:sup>
                        <m:r>
                          <a:rPr lang="en-US" sz="2300" i="1">
                            <a:latin typeface="Cambria Math" panose="02040503050406030204" pitchFamily="18" charset="0"/>
                            <a:ea typeface="Cambria Math" panose="02040503050406030204" pitchFamily="18" charset="0"/>
                          </a:rPr>
                          <m:t>−</m:t>
                        </m:r>
                      </m:sup>
                    </m:sSup>
                  </m:oMath>
                </a14:m>
                <a:endParaRPr lang="en-US" sz="2300" i="1" dirty="0">
                  <a:ea typeface="Cambria Math" panose="02040503050406030204" pitchFamily="18" charset="0"/>
                </a:endParaRPr>
              </a:p>
              <a:p>
                <a:pPr indent="53975">
                  <a:spcBef>
                    <a:spcPts val="0"/>
                  </a:spcBef>
                  <a:spcAft>
                    <a:spcPts val="1000"/>
                  </a:spcAft>
                  <a:tabLst>
                    <a:tab pos="2971800" algn="l"/>
                  </a:tabLst>
                </a:pPr>
                <a:r>
                  <a:rPr lang="en-US" sz="2400" i="1" dirty="0"/>
                  <a:t>Cathode(reduction):</a:t>
                </a:r>
                <a:r>
                  <a:rPr lang="en-US" sz="2300" i="1" dirty="0">
                    <a:ea typeface="Cambria Math" panose="02040503050406030204" pitchFamily="18" charset="0"/>
                  </a:rPr>
                  <a:t>	</a:t>
                </a:r>
                <a14:m>
                  <m:oMath xmlns:m="http://schemas.openxmlformats.org/officeDocument/2006/math">
                    <m:sSub>
                      <m:sSubPr>
                        <m:ctrlPr>
                          <a:rPr lang="en-US" sz="2400" i="1">
                            <a:latin typeface="Cambria Math" panose="02040503050406030204" pitchFamily="18" charset="0"/>
                            <a:ea typeface="Cambria Math" panose="02040503050406030204" pitchFamily="18" charset="0"/>
                          </a:rPr>
                        </m:ctrlPr>
                      </m:sSubPr>
                      <m:e>
                        <m:r>
                          <a:rPr lang="en-US" sz="2400">
                            <a:latin typeface="Cambria Math" panose="02040503050406030204" pitchFamily="18" charset="0"/>
                            <a:ea typeface="Cambria Math" panose="02040503050406030204" pitchFamily="18" charset="0"/>
                          </a:rPr>
                          <m:t>2</m:t>
                        </m:r>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2</m:t>
                        </m:r>
                      </m:sub>
                    </m:sSub>
                    <m:r>
                      <m:rPr>
                        <m:sty m:val="p"/>
                      </m:rPr>
                      <a:rPr lang="en-US" sz="240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𝑙</m:t>
                        </m:r>
                      </m:e>
                    </m:d>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2</m:t>
                        </m:r>
                        <m:r>
                          <a:rPr lang="en-US" sz="2400" i="1">
                            <a:latin typeface="Cambria Math" panose="02040503050406030204" pitchFamily="18" charset="0"/>
                            <a:ea typeface="Cambria Math" panose="02040503050406030204" pitchFamily="18" charset="0"/>
                          </a:rPr>
                          <m:t>𝑒</m:t>
                        </m:r>
                      </m:e>
                      <m:sup>
                        <m:r>
                          <a:rPr lang="en-US" sz="2400" i="1">
                            <a:latin typeface="Cambria Math" panose="02040503050406030204" pitchFamily="18" charset="0"/>
                            <a:ea typeface="Cambria Math" panose="02040503050406030204" pitchFamily="18" charset="0"/>
                          </a:rPr>
                          <m:t>−</m:t>
                        </m:r>
                      </m:sup>
                    </m:sSup>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2</m:t>
                        </m:r>
                      </m:sub>
                    </m:sSub>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𝑔</m:t>
                        </m:r>
                      </m:e>
                    </m:d>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2</m:t>
                        </m:r>
                        <m:r>
                          <m:rPr>
                            <m:sty m:val="p"/>
                          </m:rPr>
                          <a:rPr lang="en-US" sz="2400">
                            <a:latin typeface="Cambria Math" panose="02040503050406030204" pitchFamily="18" charset="0"/>
                            <a:ea typeface="Cambria Math" panose="02040503050406030204" pitchFamily="18" charset="0"/>
                          </a:rPr>
                          <m:t>OH</m:t>
                        </m:r>
                      </m:e>
                      <m:sup>
                        <m:r>
                          <a:rPr lang="en-US" sz="2400" i="1">
                            <a:latin typeface="Cambria Math" panose="02040503050406030204" pitchFamily="18" charset="0"/>
                            <a:ea typeface="Cambria Math" panose="02040503050406030204" pitchFamily="18" charset="0"/>
                          </a:rPr>
                          <m:t>−</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endParaRPr lang="en-US" sz="2300" i="1" dirty="0">
                  <a:ea typeface="Cambria Math" panose="02040503050406030204" pitchFamily="18" charset="0"/>
                </a:endParaRPr>
              </a:p>
              <a:p>
                <a:pPr indent="53975">
                  <a:spcBef>
                    <a:spcPts val="0"/>
                  </a:spcBef>
                  <a:spcAft>
                    <a:spcPts val="700"/>
                  </a:spcAft>
                  <a:tabLst>
                    <a:tab pos="2635250" algn="l"/>
                  </a:tabLst>
                </a:pPr>
                <a:r>
                  <a:rPr lang="en-US" sz="2400" i="1" dirty="0">
                    <a:ea typeface="Cambria Math" panose="02040503050406030204" pitchFamily="18" charset="0"/>
                  </a:rPr>
                  <a:t>Overall:</a:t>
                </a:r>
                <a:r>
                  <a:rPr lang="en-US" sz="2300" i="1" dirty="0">
                    <a:ea typeface="Cambria Math" panose="02040503050406030204" pitchFamily="18" charset="0"/>
                  </a:rPr>
                  <a:t> 	</a:t>
                </a:r>
                <a14:m>
                  <m:oMath xmlns:m="http://schemas.openxmlformats.org/officeDocument/2006/math">
                    <m:sSub>
                      <m:sSubPr>
                        <m:ctrlPr>
                          <a:rPr lang="en-US" sz="2100" i="1">
                            <a:latin typeface="Cambria Math" panose="02040503050406030204" pitchFamily="18" charset="0"/>
                            <a:ea typeface="Cambria Math" panose="02040503050406030204" pitchFamily="18" charset="0"/>
                          </a:rPr>
                        </m:ctrlPr>
                      </m:sSubPr>
                      <m:e>
                        <m:r>
                          <a:rPr lang="en-US" sz="2100">
                            <a:latin typeface="Cambria Math" panose="02040503050406030204" pitchFamily="18" charset="0"/>
                            <a:ea typeface="Cambria Math" panose="02040503050406030204" pitchFamily="18" charset="0"/>
                          </a:rPr>
                          <m:t>2</m:t>
                        </m:r>
                        <m:r>
                          <m:rPr>
                            <m:sty m:val="p"/>
                          </m:rPr>
                          <a:rPr lang="en-US" sz="2100">
                            <a:latin typeface="Cambria Math" panose="02040503050406030204" pitchFamily="18" charset="0"/>
                            <a:ea typeface="Cambria Math" panose="02040503050406030204" pitchFamily="18" charset="0"/>
                          </a:rPr>
                          <m:t>H</m:t>
                        </m:r>
                      </m:e>
                      <m:sub>
                        <m:r>
                          <a:rPr lang="en-US" sz="2100">
                            <a:latin typeface="Cambria Math" panose="02040503050406030204" pitchFamily="18" charset="0"/>
                            <a:ea typeface="Cambria Math" panose="02040503050406030204" pitchFamily="18" charset="0"/>
                          </a:rPr>
                          <m:t>2</m:t>
                        </m:r>
                      </m:sub>
                    </m:sSub>
                    <m:r>
                      <m:rPr>
                        <m:sty m:val="p"/>
                      </m:rPr>
                      <a:rPr lang="en-US" sz="2100">
                        <a:latin typeface="Cambria Math" panose="02040503050406030204" pitchFamily="18" charset="0"/>
                        <a:ea typeface="Cambria Math" panose="02040503050406030204" pitchFamily="18" charset="0"/>
                      </a:rPr>
                      <m:t>O</m:t>
                    </m:r>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𝑙</m:t>
                        </m:r>
                      </m:e>
                    </m:d>
                    <m:r>
                      <a:rPr lang="en-US" sz="2100" i="1">
                        <a:latin typeface="Cambria Math" panose="02040503050406030204" pitchFamily="18" charset="0"/>
                        <a:ea typeface="Cambria Math" panose="02040503050406030204" pitchFamily="18" charset="0"/>
                      </a:rPr>
                      <m:t>+</m:t>
                    </m:r>
                    <m:sSup>
                      <m:sSupPr>
                        <m:ctrlPr>
                          <a:rPr lang="en-US" sz="2100" i="1">
                            <a:latin typeface="Cambria Math" panose="02040503050406030204" pitchFamily="18" charset="0"/>
                            <a:ea typeface="Cambria Math" panose="02040503050406030204" pitchFamily="18" charset="0"/>
                          </a:rPr>
                        </m:ctrlPr>
                      </m:sSupPr>
                      <m:e>
                        <m:r>
                          <a:rPr lang="en-US" sz="2100">
                            <a:latin typeface="Cambria Math" panose="02040503050406030204" pitchFamily="18" charset="0"/>
                            <a:ea typeface="Cambria Math" panose="02040503050406030204" pitchFamily="18" charset="0"/>
                          </a:rPr>
                          <m:t>2</m:t>
                        </m:r>
                        <m:r>
                          <m:rPr>
                            <m:sty m:val="p"/>
                          </m:rPr>
                          <a:rPr lang="en-US" sz="2100">
                            <a:latin typeface="Cambria Math" panose="02040503050406030204" pitchFamily="18" charset="0"/>
                            <a:ea typeface="Cambria Math" panose="02040503050406030204" pitchFamily="18" charset="0"/>
                          </a:rPr>
                          <m:t>Cl</m:t>
                        </m:r>
                      </m:e>
                      <m:sup>
                        <m:r>
                          <a:rPr lang="en-US" sz="2100">
                            <a:latin typeface="Cambria Math" panose="02040503050406030204" pitchFamily="18" charset="0"/>
                            <a:ea typeface="Cambria Math" panose="02040503050406030204" pitchFamily="18" charset="0"/>
                          </a:rPr>
                          <m:t>−</m:t>
                        </m:r>
                      </m:sup>
                    </m:sSup>
                    <m:d>
                      <m:dPr>
                        <m:ctrlPr>
                          <a:rPr lang="en-US" sz="2100" i="1">
                            <a:latin typeface="Cambria Math" panose="02040503050406030204" pitchFamily="18" charset="0"/>
                            <a:ea typeface="Cambria Math" panose="02040503050406030204" pitchFamily="18" charset="0"/>
                          </a:rPr>
                        </m:ctrlPr>
                      </m:dPr>
                      <m:e>
                        <m:r>
                          <a:rPr lang="en-US" sz="2100" b="0" i="1" smtClean="0">
                            <a:latin typeface="Cambria Math" panose="02040503050406030204" pitchFamily="18" charset="0"/>
                            <a:ea typeface="Cambria Math" panose="02040503050406030204" pitchFamily="18" charset="0"/>
                          </a:rPr>
                          <m:t>𝑎𝑞</m:t>
                        </m:r>
                      </m:e>
                    </m:d>
                    <m:r>
                      <a:rPr lang="en-US" sz="2100" i="1">
                        <a:latin typeface="Cambria Math" panose="02040503050406030204" pitchFamily="18" charset="0"/>
                        <a:ea typeface="Cambria Math" panose="02040503050406030204" pitchFamily="18" charset="0"/>
                      </a:rPr>
                      <m:t>⟶</m:t>
                    </m:r>
                    <m:sSub>
                      <m:sSubPr>
                        <m:ctrlPr>
                          <a:rPr lang="en-US" sz="2100" i="1">
                            <a:latin typeface="Cambria Math" panose="02040503050406030204" pitchFamily="18" charset="0"/>
                            <a:ea typeface="Cambria Math" panose="02040503050406030204" pitchFamily="18" charset="0"/>
                          </a:rPr>
                        </m:ctrlPr>
                      </m:sSubPr>
                      <m:e>
                        <m:r>
                          <m:rPr>
                            <m:sty m:val="p"/>
                          </m:rPr>
                          <a:rPr lang="en-US" sz="2100">
                            <a:latin typeface="Cambria Math" panose="02040503050406030204" pitchFamily="18" charset="0"/>
                            <a:ea typeface="Cambria Math" panose="02040503050406030204" pitchFamily="18" charset="0"/>
                          </a:rPr>
                          <m:t>H</m:t>
                        </m:r>
                      </m:e>
                      <m:sub>
                        <m:r>
                          <a:rPr lang="en-US" sz="2100">
                            <a:latin typeface="Cambria Math" panose="02040503050406030204" pitchFamily="18" charset="0"/>
                            <a:ea typeface="Cambria Math" panose="02040503050406030204" pitchFamily="18" charset="0"/>
                          </a:rPr>
                          <m:t>2</m:t>
                        </m:r>
                      </m:sub>
                    </m:sSub>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𝑔</m:t>
                        </m:r>
                      </m:e>
                    </m:d>
                    <m:r>
                      <a:rPr lang="en-US" sz="2100" i="1">
                        <a:latin typeface="Cambria Math" panose="02040503050406030204" pitchFamily="18" charset="0"/>
                        <a:ea typeface="Cambria Math" panose="02040503050406030204" pitchFamily="18" charset="0"/>
                      </a:rPr>
                      <m:t>+</m:t>
                    </m:r>
                    <m:sSub>
                      <m:sSubPr>
                        <m:ctrlPr>
                          <a:rPr lang="en-US" sz="2100" i="1">
                            <a:latin typeface="Cambria Math" panose="02040503050406030204" pitchFamily="18" charset="0"/>
                            <a:ea typeface="Cambria Math" panose="02040503050406030204" pitchFamily="18" charset="0"/>
                          </a:rPr>
                        </m:ctrlPr>
                      </m:sSubPr>
                      <m:e>
                        <m:r>
                          <m:rPr>
                            <m:sty m:val="p"/>
                          </m:rPr>
                          <a:rPr lang="en-US" sz="2100">
                            <a:latin typeface="Cambria Math" panose="02040503050406030204" pitchFamily="18" charset="0"/>
                            <a:ea typeface="Cambria Math" panose="02040503050406030204" pitchFamily="18" charset="0"/>
                          </a:rPr>
                          <m:t>Cl</m:t>
                        </m:r>
                      </m:e>
                      <m:sub>
                        <m:r>
                          <a:rPr lang="en-US" sz="2100">
                            <a:latin typeface="Cambria Math" panose="02040503050406030204" pitchFamily="18" charset="0"/>
                            <a:ea typeface="Cambria Math" panose="02040503050406030204" pitchFamily="18" charset="0"/>
                          </a:rPr>
                          <m:t>2</m:t>
                        </m:r>
                      </m:sub>
                    </m:sSub>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𝑔</m:t>
                        </m:r>
                      </m:e>
                    </m:d>
                    <m:r>
                      <a:rPr lang="en-US" sz="2100" i="1">
                        <a:latin typeface="Cambria Math" panose="02040503050406030204" pitchFamily="18" charset="0"/>
                        <a:ea typeface="Cambria Math" panose="02040503050406030204" pitchFamily="18" charset="0"/>
                      </a:rPr>
                      <m:t>+</m:t>
                    </m:r>
                    <m:sSup>
                      <m:sSupPr>
                        <m:ctrlPr>
                          <a:rPr lang="en-US" sz="2100" i="1">
                            <a:latin typeface="Cambria Math" panose="02040503050406030204" pitchFamily="18" charset="0"/>
                            <a:ea typeface="Cambria Math" panose="02040503050406030204" pitchFamily="18" charset="0"/>
                          </a:rPr>
                        </m:ctrlPr>
                      </m:sSupPr>
                      <m:e>
                        <m:r>
                          <a:rPr lang="en-US" sz="2100" i="1">
                            <a:latin typeface="Cambria Math" panose="02040503050406030204" pitchFamily="18" charset="0"/>
                            <a:ea typeface="Cambria Math" panose="02040503050406030204" pitchFamily="18" charset="0"/>
                          </a:rPr>
                          <m:t>2</m:t>
                        </m:r>
                        <m:r>
                          <m:rPr>
                            <m:sty m:val="p"/>
                          </m:rPr>
                          <a:rPr lang="en-US" sz="2100">
                            <a:latin typeface="Cambria Math" panose="02040503050406030204" pitchFamily="18" charset="0"/>
                            <a:ea typeface="Cambria Math" panose="02040503050406030204" pitchFamily="18" charset="0"/>
                          </a:rPr>
                          <m:t>OH</m:t>
                        </m:r>
                      </m:e>
                      <m:sup>
                        <m:r>
                          <a:rPr lang="en-US" sz="2100" i="1">
                            <a:latin typeface="Cambria Math" panose="02040503050406030204" pitchFamily="18" charset="0"/>
                            <a:ea typeface="Cambria Math" panose="02040503050406030204" pitchFamily="18" charset="0"/>
                          </a:rPr>
                          <m:t>−</m:t>
                        </m:r>
                      </m:sup>
                    </m:sSup>
                    <m:d>
                      <m:dPr>
                        <m:ctrlPr>
                          <a:rPr lang="en-US" sz="2100" i="1">
                            <a:latin typeface="Cambria Math" panose="02040503050406030204" pitchFamily="18" charset="0"/>
                            <a:ea typeface="Cambria Math" panose="02040503050406030204" pitchFamily="18" charset="0"/>
                          </a:rPr>
                        </m:ctrlPr>
                      </m:dPr>
                      <m:e>
                        <m:r>
                          <a:rPr lang="en-US" sz="2100" i="1">
                            <a:latin typeface="Cambria Math" panose="02040503050406030204" pitchFamily="18" charset="0"/>
                            <a:ea typeface="Cambria Math" panose="02040503050406030204" pitchFamily="18" charset="0"/>
                          </a:rPr>
                          <m:t>𝑎𝑞</m:t>
                        </m:r>
                      </m:e>
                    </m:d>
                  </m:oMath>
                </a14:m>
                <a:endParaRPr lang="en-US" sz="2100" i="1" dirty="0">
                  <a:ea typeface="Cambria Math" panose="02040503050406030204" pitchFamily="18" charset="0"/>
                </a:endParaRPr>
              </a:p>
            </p:txBody>
          </p:sp>
        </mc:Choice>
        <mc:Fallback xmlns="">
          <p:sp>
            <p:nvSpPr>
              <p:cNvPr id="33" name="Text Placeholder 2"/>
              <p:cNvSpPr>
                <a:spLocks noGrp="1" noRot="1" noChangeAspect="1" noMove="1" noResize="1" noEditPoints="1" noAdjustHandles="1" noChangeArrowheads="1" noChangeShapeType="1" noTextEdit="1"/>
              </p:cNvSpPr>
              <p:nvPr>
                <p:ph type="body" sz="quarter" idx="23"/>
              </p:nvPr>
            </p:nvSpPr>
            <p:spPr>
              <a:xfrm>
                <a:off x="1" y="1676400"/>
                <a:ext cx="9143999" cy="3657600"/>
              </a:xfrm>
              <a:prstGeom prst="rect">
                <a:avLst/>
              </a:prstGeom>
              <a:blipFill rotWithShape="0">
                <a:blip r:embed="rId2"/>
                <a:stretch>
                  <a:fillRect l="-1333" t="-1500"/>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2690190" y="4191000"/>
            <a:ext cx="60728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51797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Electrolysis-11</a:t>
            </a:r>
          </a:p>
        </p:txBody>
      </p:sp>
      <p:sp>
        <p:nvSpPr>
          <p:cNvPr id="18" name="Text Placeholder 17"/>
          <p:cNvSpPr>
            <a:spLocks noGrp="1"/>
          </p:cNvSpPr>
          <p:nvPr>
            <p:ph type="body" sz="quarter" idx="22"/>
          </p:nvPr>
        </p:nvSpPr>
        <p:spPr>
          <a:xfrm>
            <a:off x="0" y="1094508"/>
            <a:ext cx="9120809" cy="554183"/>
          </a:xfrm>
        </p:spPr>
        <p:txBody>
          <a:bodyPr/>
          <a:lstStyle/>
          <a:p>
            <a:r>
              <a:rPr lang="en-US" dirty="0"/>
              <a:t>Quantitative Applications of Electrolysis</a:t>
            </a:r>
          </a:p>
        </p:txBody>
      </p:sp>
      <p:sp>
        <p:nvSpPr>
          <p:cNvPr id="17" name="Text Placeholder 16"/>
          <p:cNvSpPr>
            <a:spLocks noGrp="1"/>
          </p:cNvSpPr>
          <p:nvPr>
            <p:ph type="body" sz="quarter" idx="23"/>
          </p:nvPr>
        </p:nvSpPr>
        <p:spPr>
          <a:xfrm>
            <a:off x="0" y="1647646"/>
            <a:ext cx="6954079" cy="4219754"/>
          </a:xfrm>
        </p:spPr>
        <p:txBody>
          <a:bodyPr/>
          <a:lstStyle/>
          <a:p>
            <a:pPr>
              <a:spcBef>
                <a:spcPts val="0"/>
              </a:spcBef>
              <a:spcAft>
                <a:spcPts val="3400"/>
              </a:spcAft>
            </a:pPr>
            <a:r>
              <a:rPr lang="en-US" dirty="0"/>
              <a:t>If we know the current and how long it is applied, we can calculate the charge. </a:t>
            </a:r>
          </a:p>
          <a:p>
            <a:pPr>
              <a:spcBef>
                <a:spcPts val="0"/>
              </a:spcBef>
              <a:spcAft>
                <a:spcPts val="3300"/>
              </a:spcAft>
            </a:pPr>
            <a:r>
              <a:rPr lang="en-US" dirty="0"/>
              <a:t>Knowing the charge enables us to determine the number of moles of electrons. </a:t>
            </a:r>
          </a:p>
          <a:p>
            <a:pPr>
              <a:spcBef>
                <a:spcPts val="0"/>
              </a:spcBef>
              <a:spcAft>
                <a:spcPts val="2800"/>
              </a:spcAft>
            </a:pPr>
            <a:r>
              <a:rPr lang="en-US" dirty="0"/>
              <a:t>And knowing the number of moles of electrons allows us to use stoichiometry to determine the number of moles of product. </a:t>
            </a:r>
          </a:p>
        </p:txBody>
      </p:sp>
      <p:pic>
        <p:nvPicPr>
          <p:cNvPr id="14" name="Picture 13" descr="The steps for changing the current in amperes to the grams of product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3542" y="110116"/>
            <a:ext cx="1910458" cy="6309345"/>
          </a:xfrm>
          <a:prstGeom prst="rect">
            <a:avLst/>
          </a:prstGeom>
        </p:spPr>
      </p:pic>
    </p:spTree>
    <p:extLst>
      <p:ext uri="{BB962C8B-B14F-4D97-AF65-F5344CB8AC3E}">
        <p14:creationId xmlns:p14="http://schemas.microsoft.com/office/powerpoint/2010/main" val="41742680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Electrolysis-12</a:t>
            </a:r>
          </a:p>
        </p:txBody>
      </p:sp>
      <p:sp>
        <p:nvSpPr>
          <p:cNvPr id="16" name="Text Placeholder 15"/>
          <p:cNvSpPr>
            <a:spLocks noGrp="1"/>
          </p:cNvSpPr>
          <p:nvPr>
            <p:ph type="body" sz="quarter" idx="22"/>
          </p:nvPr>
        </p:nvSpPr>
        <p:spPr>
          <a:xfrm>
            <a:off x="0" y="1094508"/>
            <a:ext cx="9120809" cy="554183"/>
          </a:xfrm>
        </p:spPr>
        <p:txBody>
          <a:bodyPr/>
          <a:lstStyle/>
          <a:p>
            <a:r>
              <a:rPr lang="en-US" dirty="0"/>
              <a:t>Quantitative Applications of Electrolysis</a:t>
            </a:r>
          </a:p>
        </p:txBody>
      </p:sp>
      <p:sp>
        <p:nvSpPr>
          <p:cNvPr id="17" name="Text Placeholder 16"/>
          <p:cNvSpPr>
            <a:spLocks noGrp="1"/>
          </p:cNvSpPr>
          <p:nvPr>
            <p:ph type="body" sz="quarter" idx="23"/>
          </p:nvPr>
        </p:nvSpPr>
        <p:spPr>
          <a:xfrm>
            <a:off x="0" y="1600200"/>
            <a:ext cx="9107557" cy="3505200"/>
          </a:xfrm>
        </p:spPr>
        <p:txBody>
          <a:bodyPr/>
          <a:lstStyle/>
          <a:p>
            <a:pPr>
              <a:spcBef>
                <a:spcPts val="0"/>
              </a:spcBef>
              <a:spcAft>
                <a:spcPts val="3400"/>
              </a:spcAft>
            </a:pPr>
            <a:r>
              <a:rPr lang="en-US" dirty="0"/>
              <a:t>Consider an electrolytic cell in which molten CaCl</a:t>
            </a:r>
            <a:r>
              <a:rPr lang="en-US" baseline="-25000" dirty="0"/>
              <a:t>2</a:t>
            </a:r>
            <a:r>
              <a:rPr lang="en-US" dirty="0"/>
              <a:t> is separated into its constituent elements, Ca and Cl</a:t>
            </a:r>
            <a:r>
              <a:rPr lang="en-US" baseline="-25000" dirty="0"/>
              <a:t>2</a:t>
            </a:r>
            <a:r>
              <a:rPr lang="en-US" dirty="0"/>
              <a:t>. </a:t>
            </a:r>
          </a:p>
          <a:p>
            <a:pPr>
              <a:spcBef>
                <a:spcPts val="0"/>
              </a:spcBef>
              <a:spcAft>
                <a:spcPts val="3300"/>
              </a:spcAft>
            </a:pPr>
            <a:r>
              <a:rPr lang="en-US" dirty="0"/>
              <a:t>Suppose a current of 0.452 A is passed through the cell for 1.50 h. </a:t>
            </a:r>
          </a:p>
          <a:p>
            <a:pPr>
              <a:spcBef>
                <a:spcPts val="0"/>
              </a:spcBef>
              <a:spcAft>
                <a:spcPts val="2800"/>
              </a:spcAft>
            </a:pPr>
            <a:r>
              <a:rPr lang="en-US" dirty="0"/>
              <a:t>How much product will be formed at each electrode? </a:t>
            </a:r>
          </a:p>
        </p:txBody>
      </p:sp>
    </p:spTree>
    <p:extLst>
      <p:ext uri="{BB962C8B-B14F-4D97-AF65-F5344CB8AC3E}">
        <p14:creationId xmlns:p14="http://schemas.microsoft.com/office/powerpoint/2010/main" val="1390301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69123" y="0"/>
            <a:ext cx="8915400" cy="535197"/>
          </a:xfrm>
        </p:spPr>
        <p:txBody>
          <a:bodyPr/>
          <a:lstStyle/>
          <a:p>
            <a:pPr marL="1257300" indent="-1257300"/>
            <a:r>
              <a:rPr lang="en-US" dirty="0">
                <a:solidFill>
                  <a:schemeClr val="bg1"/>
                </a:solidFill>
              </a:rPr>
              <a:t>19.1</a:t>
            </a:r>
            <a:r>
              <a:rPr lang="en-US" dirty="0"/>
              <a:t>	Balancing Redox Reactions-5</a:t>
            </a:r>
          </a:p>
        </p:txBody>
      </p:sp>
      <p:sp>
        <p:nvSpPr>
          <p:cNvPr id="23" name="Text Placeholder 22"/>
          <p:cNvSpPr>
            <a:spLocks noGrp="1"/>
          </p:cNvSpPr>
          <p:nvPr>
            <p:ph type="body" sz="quarter" idx="22"/>
          </p:nvPr>
        </p:nvSpPr>
        <p:spPr>
          <a:xfrm>
            <a:off x="0" y="1091849"/>
            <a:ext cx="9120809" cy="532558"/>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4072"/>
                <a:ext cx="9107557" cy="3709928"/>
              </a:xfrm>
            </p:spPr>
            <p:txBody>
              <a:bodyPr/>
              <a:lstStyle/>
              <a:p>
                <a:pPr marL="514350" indent="-514350">
                  <a:spcBef>
                    <a:spcPts val="0"/>
                  </a:spcBef>
                  <a:spcAft>
                    <a:spcPts val="4500"/>
                  </a:spcAft>
                  <a:buFont typeface="+mj-lt"/>
                  <a:buAutoNum type="arabicPeriod" startAt="3"/>
                </a:pPr>
                <a:r>
                  <a:rPr lang="en-US" dirty="0"/>
                  <a:t>Balance both half-reactions for O by adding H</a:t>
                </a:r>
                <a:r>
                  <a:rPr lang="en-US" baseline="-25000" dirty="0"/>
                  <a:t>2</a:t>
                </a:r>
                <a:r>
                  <a:rPr lang="en-US" dirty="0"/>
                  <a:t>O. Again, the oxidation in this case requires no change, but we must add seven water molecules to the product side of the reduction. </a:t>
                </a:r>
              </a:p>
              <a:p>
                <a:pPr>
                  <a:spcBef>
                    <a:spcPts val="0"/>
                  </a:spcBef>
                  <a:spcAft>
                    <a:spcPts val="1200"/>
                  </a:spcAft>
                </a:pPr>
                <a:r>
                  <a:rPr lang="en-US" dirty="0"/>
                  <a:t>	</a:t>
                </a:r>
                <a:r>
                  <a:rPr lang="en-US" i="1" dirty="0"/>
                  <a:t>Oxidation:</a:t>
                </a:r>
                <a:r>
                  <a:rPr lang="en-US" dirty="0"/>
                  <a:t>		</a:t>
                </a:r>
                <a:r>
                  <a:rPr lang="en-US" spc="3500" dirty="0"/>
                  <a:t> </a:t>
                </a:r>
                <a14:m>
                  <m:oMath xmlns:m="http://schemas.openxmlformats.org/officeDocument/2006/math">
                    <m:r>
                      <m:rPr>
                        <m:sty m:val="p"/>
                      </m:rPr>
                      <a:rPr lang="en-US">
                        <a:latin typeface="Cambria Math" panose="02040503050406030204" pitchFamily="18" charset="0"/>
                      </a:rPr>
                      <m:t>F</m:t>
                    </m:r>
                    <m:sSup>
                      <m:sSupPr>
                        <m:ctrlPr>
                          <a:rPr lang="en-US" i="1">
                            <a:latin typeface="Cambria Math" panose="02040503050406030204" pitchFamily="18" charset="0"/>
                          </a:rPr>
                        </m:ctrlPr>
                      </m:sSupPr>
                      <m:e>
                        <m:r>
                          <m:rPr>
                            <m:sty m:val="p"/>
                          </m:rPr>
                          <a:rPr lang="en-US">
                            <a:latin typeface="Cambria Math" panose="02040503050406030204" pitchFamily="18" charset="0"/>
                          </a:rPr>
                          <m:t>e</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F</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e</m:t>
                        </m:r>
                      </m:e>
                      <m:sup>
                        <m:r>
                          <a:rPr lang="en-US">
                            <a:latin typeface="Cambria Math" panose="02040503050406030204" pitchFamily="18" charset="0"/>
                            <a:ea typeface="Cambria Math" panose="02040503050406030204" pitchFamily="18" charset="0"/>
                          </a:rPr>
                          <m:t>3+</m:t>
                        </m:r>
                      </m:sup>
                    </m:sSup>
                  </m:oMath>
                </a14:m>
                <a:endParaRPr lang="en-US" dirty="0"/>
              </a:p>
              <a:p>
                <a:pPr defTabSz="957263">
                  <a:spcBef>
                    <a:spcPts val="0"/>
                  </a:spcBef>
                  <a:spcAft>
                    <a:spcPts val="2800"/>
                  </a:spcAft>
                </a:pPr>
                <a:r>
                  <a:rPr lang="en-US" dirty="0"/>
                  <a:t>	</a:t>
                </a:r>
                <a:r>
                  <a:rPr lang="en-US" i="1" dirty="0"/>
                  <a:t>Reduction:</a:t>
                </a:r>
                <a:r>
                  <a:rPr lang="en-US" i="1" spc="3400" dirty="0"/>
                  <a:t> 	</a:t>
                </a:r>
                <a14:m>
                  <m:oMath xmlns:m="http://schemas.openxmlformats.org/officeDocument/2006/math">
                    <m:r>
                      <m:rPr>
                        <m:sty m:val="p"/>
                      </m:rPr>
                      <a:rPr lang="en-US">
                        <a:latin typeface="Cambria Math" panose="02040503050406030204" pitchFamily="18" charset="0"/>
                      </a:rPr>
                      <m:t>C</m:t>
                    </m:r>
                    <m:sSub>
                      <m:sSubPr>
                        <m:ctrlPr>
                          <a:rPr lang="en-US" i="1">
                            <a:latin typeface="Cambria Math" panose="02040503050406030204" pitchFamily="18" charset="0"/>
                          </a:rPr>
                        </m:ctrlPr>
                      </m:sSubPr>
                      <m:e>
                        <m:r>
                          <m:rPr>
                            <m:sty m:val="p"/>
                          </m:rPr>
                          <a:rPr lang="en-US">
                            <a:latin typeface="Cambria Math" panose="02040503050406030204" pitchFamily="18" charset="0"/>
                          </a:rPr>
                          <m:t>r</m:t>
                        </m:r>
                      </m:e>
                      <m:sub>
                        <m:r>
                          <a:rPr lang="en-US">
                            <a:latin typeface="Cambria Math" panose="02040503050406030204" pitchFamily="18" charset="0"/>
                          </a:rPr>
                          <m:t>2</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7</m:t>
                        </m:r>
                      </m:sub>
                      <m:sup>
                        <m:r>
                          <a:rPr lang="en-US">
                            <a:latin typeface="Cambria Math" panose="02040503050406030204" pitchFamily="18" charset="0"/>
                          </a:rPr>
                          <m:t>2−</m:t>
                        </m:r>
                      </m:sup>
                    </m:sSub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C</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r</m:t>
                        </m:r>
                      </m:e>
                      <m:sup>
                        <m:r>
                          <a:rPr lang="en-US">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ea typeface="Cambria Math" panose="02040503050406030204" pitchFamily="18" charset="0"/>
                      </a:rPr>
                      <m:t>+</m:t>
                    </m:r>
                    <m:r>
                      <a:rPr lang="en-US" b="0" i="0" smtClean="0">
                        <a:solidFill>
                          <a:srgbClr val="D60093"/>
                        </a:solidFill>
                        <a:latin typeface="Cambria Math" panose="02040503050406030204" pitchFamily="18" charset="0"/>
                        <a:ea typeface="Cambria Math" panose="02040503050406030204" pitchFamily="18" charset="0"/>
                      </a:rPr>
                      <m:t>7</m:t>
                    </m:r>
                    <m:sSub>
                      <m:sSubPr>
                        <m:ctrlPr>
                          <a:rPr lang="en-US" b="0" i="1" smtClean="0">
                            <a:solidFill>
                              <a:srgbClr val="D60093"/>
                            </a:solidFill>
                            <a:latin typeface="Cambria Math" panose="02040503050406030204" pitchFamily="18" charset="0"/>
                            <a:ea typeface="Cambria Math" panose="02040503050406030204" pitchFamily="18" charset="0"/>
                          </a:rPr>
                        </m:ctrlPr>
                      </m:sSubPr>
                      <m:e>
                        <m:r>
                          <m:rPr>
                            <m:sty m:val="p"/>
                          </m:rPr>
                          <a:rPr lang="en-US" b="0" i="0" smtClean="0">
                            <a:solidFill>
                              <a:srgbClr val="D60093"/>
                            </a:solidFill>
                            <a:latin typeface="Cambria Math" panose="02040503050406030204" pitchFamily="18" charset="0"/>
                            <a:ea typeface="Cambria Math" panose="02040503050406030204" pitchFamily="18" charset="0"/>
                          </a:rPr>
                          <m:t>H</m:t>
                        </m:r>
                      </m:e>
                      <m:sub>
                        <m:r>
                          <a:rPr lang="en-US" b="0" i="0" smtClean="0">
                            <a:solidFill>
                              <a:srgbClr val="D60093"/>
                            </a:solidFill>
                            <a:latin typeface="Cambria Math" panose="02040503050406030204" pitchFamily="18" charset="0"/>
                            <a:ea typeface="Cambria Math" panose="02040503050406030204" pitchFamily="18" charset="0"/>
                          </a:rPr>
                          <m:t>2</m:t>
                        </m:r>
                      </m:sub>
                    </m:sSub>
                    <m:r>
                      <m:rPr>
                        <m:sty m:val="p"/>
                      </m:rPr>
                      <a:rPr lang="en-US" b="0" i="0" smtClean="0">
                        <a:solidFill>
                          <a:srgbClr val="D60093"/>
                        </a:solidFill>
                        <a:latin typeface="Cambria Math" panose="02040503050406030204" pitchFamily="18" charset="0"/>
                        <a:ea typeface="Cambria Math" panose="02040503050406030204" pitchFamily="18" charset="0"/>
                      </a:rPr>
                      <m:t>O</m:t>
                    </m:r>
                  </m:oMath>
                </a14:m>
                <a:endParaRPr lang="en-US" dirty="0">
                  <a:solidFill>
                    <a:srgbClr val="D60093"/>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4072"/>
                <a:ext cx="9107557" cy="3709928"/>
              </a:xfrm>
              <a:blipFill rotWithShape="0">
                <a:blip r:embed="rId2"/>
                <a:stretch>
                  <a:fillRect l="-1406" t="-1642" r="-2075"/>
                </a:stretch>
              </a:blipFill>
            </p:spPr>
            <p:txBody>
              <a:bodyPr/>
              <a:lstStyle/>
              <a:p>
                <a:r>
                  <a:rPr lang="en-US">
                    <a:noFill/>
                  </a:rPr>
                  <a:t> </a:t>
                </a:r>
              </a:p>
            </p:txBody>
          </p:sp>
        </mc:Fallback>
      </mc:AlternateContent>
    </p:spTree>
    <p:extLst>
      <p:ext uri="{BB962C8B-B14F-4D97-AF65-F5344CB8AC3E}">
        <p14:creationId xmlns:p14="http://schemas.microsoft.com/office/powerpoint/2010/main" val="39427120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26854"/>
          </a:xfrm>
        </p:spPr>
        <p:txBody>
          <a:bodyPr/>
          <a:lstStyle/>
          <a:p>
            <a:pPr marL="1258888" indent="-1258888"/>
            <a:r>
              <a:rPr lang="en-US" dirty="0">
                <a:solidFill>
                  <a:schemeClr val="bg1"/>
                </a:solidFill>
              </a:rPr>
              <a:t>19.7</a:t>
            </a:r>
            <a:r>
              <a:rPr lang="en-US" dirty="0"/>
              <a:t>	Electrolysis-13</a:t>
            </a:r>
          </a:p>
        </p:txBody>
      </p:sp>
      <p:sp>
        <p:nvSpPr>
          <p:cNvPr id="16" name="Text Placeholder 15"/>
          <p:cNvSpPr>
            <a:spLocks noGrp="1"/>
          </p:cNvSpPr>
          <p:nvPr>
            <p:ph type="body" sz="quarter" idx="22"/>
          </p:nvPr>
        </p:nvSpPr>
        <p:spPr>
          <a:xfrm>
            <a:off x="0" y="1094508"/>
            <a:ext cx="9120809" cy="554183"/>
          </a:xfrm>
        </p:spPr>
        <p:txBody>
          <a:bodyPr/>
          <a:lstStyle/>
          <a:p>
            <a:r>
              <a:rPr lang="en-US" dirty="0"/>
              <a:t>Quantitative Applications of Electrolysis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23"/>
              </p:nvPr>
            </p:nvSpPr>
            <p:spPr>
              <a:xfrm>
                <a:off x="18221" y="1676400"/>
                <a:ext cx="9125779" cy="4799036"/>
              </a:xfrm>
            </p:spPr>
            <p:txBody>
              <a:bodyPr/>
              <a:lstStyle/>
              <a:p>
                <a:pPr indent="53975">
                  <a:spcAft>
                    <a:spcPts val="1200"/>
                  </a:spcAft>
                  <a:tabLst>
                    <a:tab pos="4800600" algn="l"/>
                  </a:tabLst>
                </a:pPr>
                <a:r>
                  <a:rPr lang="en-US" sz="2600" i="1" dirty="0"/>
                  <a:t> Anode </a:t>
                </a:r>
                <a14:m>
                  <m:oMath xmlns:m="http://schemas.openxmlformats.org/officeDocument/2006/math">
                    <m:d>
                      <m:dPr>
                        <m:ctrlPr>
                          <a:rPr lang="en-US" sz="2400" i="1" dirty="0">
                            <a:latin typeface="Cambria Math" panose="02040503050406030204" pitchFamily="18" charset="0"/>
                          </a:rPr>
                        </m:ctrlPr>
                      </m:dPr>
                      <m:e>
                        <m:r>
                          <a:rPr lang="en-US" sz="2400" i="1" dirty="0">
                            <a:latin typeface="Cambria Math" panose="02040503050406030204" pitchFamily="18" charset="0"/>
                          </a:rPr>
                          <m:t>𝑜𝑥𝑖𝑑𝑎𝑡𝑖𝑜𝑛</m:t>
                        </m:r>
                      </m:e>
                    </m:d>
                    <m:r>
                      <m:rPr>
                        <m:nor/>
                      </m:rPr>
                      <a:rPr lang="en-US" sz="2400" i="1" dirty="0"/>
                      <m:t>:</m:t>
                    </m:r>
                  </m:oMath>
                </a14:m>
                <a:r>
                  <a:rPr lang="en-US" sz="2600" i="1" dirty="0"/>
                  <a:t>	</a:t>
                </a:r>
                <a14:m>
                  <m:oMath xmlns:m="http://schemas.openxmlformats.org/officeDocument/2006/math">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2</m:t>
                        </m:r>
                        <m:r>
                          <m:rPr>
                            <m:sty m:val="p"/>
                          </m:rPr>
                          <a:rPr lang="en-US" sz="2600" b="0" i="0" smtClean="0">
                            <a:latin typeface="Cambria Math" panose="02040503050406030204" pitchFamily="18" charset="0"/>
                            <a:ea typeface="Cambria Math" panose="02040503050406030204" pitchFamily="18" charset="0"/>
                          </a:rPr>
                          <m:t>Cl</m:t>
                        </m:r>
                      </m:e>
                      <m:sup>
                        <m:r>
                          <a:rPr lang="en-US" sz="2600" b="0" i="1" smtClean="0">
                            <a:latin typeface="Cambria Math" panose="02040503050406030204" pitchFamily="18" charset="0"/>
                            <a:ea typeface="Cambria Math" panose="02040503050406030204" pitchFamily="18" charset="0"/>
                          </a:rPr>
                          <m:t>−</m:t>
                        </m:r>
                      </m:sup>
                    </m:sSup>
                    <m:d>
                      <m:dPr>
                        <m:ctrlPr>
                          <a:rPr lang="en-US" sz="2600" i="1">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𝑙</m:t>
                        </m:r>
                      </m:e>
                    </m:d>
                    <m:r>
                      <a:rPr lang="en-US"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C</m:t>
                        </m:r>
                        <m:r>
                          <m:rPr>
                            <m:sty m:val="p"/>
                          </m:rPr>
                          <a:rPr lang="en-US" sz="2600" b="0" i="0" smtClean="0">
                            <a:latin typeface="Cambria Math" panose="02040503050406030204" pitchFamily="18" charset="0"/>
                            <a:ea typeface="Cambria Math" panose="02040503050406030204" pitchFamily="18" charset="0"/>
                          </a:rPr>
                          <m:t>l</m:t>
                        </m:r>
                      </m:e>
                      <m:sub>
                        <m:r>
                          <a:rPr lang="en-US" sz="2600" b="0" i="0" smtClean="0">
                            <a:latin typeface="Cambria Math" panose="02040503050406030204" pitchFamily="18" charset="0"/>
                            <a:ea typeface="Cambria Math" panose="02040503050406030204" pitchFamily="18" charset="0"/>
                          </a:rPr>
                          <m:t>2</m:t>
                        </m:r>
                      </m:sub>
                    </m:sSub>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𝑔</m:t>
                        </m:r>
                      </m:e>
                    </m:d>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2</m:t>
                        </m:r>
                        <m:r>
                          <a:rPr lang="en-US" sz="2600" i="1">
                            <a:latin typeface="Cambria Math" panose="02040503050406030204" pitchFamily="18" charset="0"/>
                            <a:ea typeface="Cambria Math" panose="02040503050406030204" pitchFamily="18" charset="0"/>
                          </a:rPr>
                          <m:t>𝑒</m:t>
                        </m:r>
                      </m:e>
                      <m:sup>
                        <m:r>
                          <a:rPr lang="en-US" sz="2600" i="1">
                            <a:latin typeface="Cambria Math" panose="02040503050406030204" pitchFamily="18" charset="0"/>
                            <a:ea typeface="Cambria Math" panose="02040503050406030204" pitchFamily="18" charset="0"/>
                          </a:rPr>
                          <m:t>−</m:t>
                        </m:r>
                      </m:sup>
                    </m:sSup>
                  </m:oMath>
                </a14:m>
                <a:endParaRPr lang="en-US" sz="2600" dirty="0"/>
              </a:p>
              <a:p>
                <a:pPr indent="120650">
                  <a:spcAft>
                    <a:spcPts val="1500"/>
                  </a:spcAft>
                  <a:tabLst>
                    <a:tab pos="2571750" algn="l"/>
                    <a:tab pos="3832225" algn="l"/>
                  </a:tabLst>
                </a:pPr>
                <a:r>
                  <a:rPr lang="en-US" sz="2400" i="1" dirty="0"/>
                  <a:t>Cathode (reduction):</a:t>
                </a:r>
                <a:r>
                  <a:rPr lang="en-US" sz="2600" dirty="0"/>
                  <a:t>	</a:t>
                </a:r>
                <a14:m>
                  <m:oMath xmlns:m="http://schemas.openxmlformats.org/officeDocument/2006/math">
                    <m:sSup>
                      <m:sSupPr>
                        <m:ctrlPr>
                          <a:rPr lang="en-US" sz="2600" i="1" dirty="0">
                            <a:latin typeface="Cambria Math" panose="02040503050406030204" pitchFamily="18" charset="0"/>
                          </a:rPr>
                        </m:ctrlPr>
                      </m:sSupPr>
                      <m:e>
                        <m:r>
                          <m:rPr>
                            <m:sty m:val="p"/>
                          </m:rPr>
                          <a:rPr lang="en-US" sz="2600" dirty="0">
                            <a:latin typeface="Cambria Math" panose="02040503050406030204" pitchFamily="18" charset="0"/>
                          </a:rPr>
                          <m:t>Ca</m:t>
                        </m:r>
                      </m:e>
                      <m:sup>
                        <m:r>
                          <a:rPr lang="en-US" sz="2600" i="1" dirty="0">
                            <a:latin typeface="Cambria Math" panose="02040503050406030204" pitchFamily="18" charset="0"/>
                          </a:rPr>
                          <m:t>2+</m:t>
                        </m:r>
                      </m:sup>
                    </m:sSup>
                    <m:d>
                      <m:dPr>
                        <m:ctrlPr>
                          <a:rPr lang="en-US" sz="2600" i="1" dirty="0">
                            <a:latin typeface="Cambria Math" panose="02040503050406030204" pitchFamily="18" charset="0"/>
                          </a:rPr>
                        </m:ctrlPr>
                      </m:dPr>
                      <m:e>
                        <m:r>
                          <a:rPr lang="en-US" sz="2600" i="1" dirty="0">
                            <a:latin typeface="Cambria Math" panose="02040503050406030204" pitchFamily="18" charset="0"/>
                          </a:rPr>
                          <m:t>𝑙</m:t>
                        </m:r>
                      </m:e>
                    </m:d>
                    <m:r>
                      <a:rPr lang="en-US" sz="2600" i="1" dirty="0">
                        <a:latin typeface="Cambria Math" panose="02040503050406030204" pitchFamily="18" charset="0"/>
                      </a:rPr>
                      <m:t>+</m:t>
                    </m:r>
                    <m:sSup>
                      <m:sSupPr>
                        <m:ctrlPr>
                          <a:rPr lang="en-US" sz="2600" i="1" dirty="0">
                            <a:latin typeface="Cambria Math" panose="02040503050406030204" pitchFamily="18" charset="0"/>
                          </a:rPr>
                        </m:ctrlPr>
                      </m:sSupPr>
                      <m:e>
                        <m:r>
                          <a:rPr lang="en-US" sz="2600" i="1" dirty="0">
                            <a:latin typeface="Cambria Math" panose="02040503050406030204" pitchFamily="18" charset="0"/>
                          </a:rPr>
                          <m:t>2</m:t>
                        </m:r>
                        <m:r>
                          <a:rPr lang="en-US" sz="2600" i="1" dirty="0">
                            <a:latin typeface="Cambria Math" panose="02040503050406030204" pitchFamily="18" charset="0"/>
                          </a:rPr>
                          <m:t>𝑒</m:t>
                        </m:r>
                      </m:e>
                      <m:sup>
                        <m:r>
                          <a:rPr lang="en-US" sz="2600" i="1" dirty="0">
                            <a:latin typeface="Cambria Math" panose="02040503050406030204" pitchFamily="18" charset="0"/>
                          </a:rPr>
                          <m:t>−</m:t>
                        </m:r>
                      </m:sup>
                    </m:sSup>
                    <m:r>
                      <a:rPr lang="en-US" sz="2600" i="1" dirty="0">
                        <a:latin typeface="Cambria Math" panose="02040503050406030204" pitchFamily="18" charset="0"/>
                        <a:ea typeface="Cambria Math" panose="02040503050406030204" pitchFamily="18" charset="0"/>
                      </a:rPr>
                      <m:t>⟶</m:t>
                    </m:r>
                    <m:r>
                      <m:rPr>
                        <m:sty m:val="p"/>
                      </m:rPr>
                      <a:rPr lang="en-US" sz="2600" dirty="0">
                        <a:latin typeface="Cambria Math" panose="02040503050406030204" pitchFamily="18" charset="0"/>
                        <a:ea typeface="Cambria Math" panose="02040503050406030204" pitchFamily="18" charset="0"/>
                      </a:rPr>
                      <m:t>Ca</m:t>
                    </m:r>
                    <m:d>
                      <m:dPr>
                        <m:ctrlPr>
                          <a:rPr lang="en-US" sz="2600" i="1" dirty="0">
                            <a:latin typeface="Cambria Math" panose="02040503050406030204" pitchFamily="18" charset="0"/>
                            <a:ea typeface="Cambria Math" panose="02040503050406030204" pitchFamily="18" charset="0"/>
                          </a:rPr>
                        </m:ctrlPr>
                      </m:dPr>
                      <m:e>
                        <m:r>
                          <a:rPr lang="en-US" sz="2600" i="1" dirty="0">
                            <a:latin typeface="Cambria Math" panose="02040503050406030204" pitchFamily="18" charset="0"/>
                            <a:ea typeface="Cambria Math" panose="02040503050406030204" pitchFamily="18" charset="0"/>
                          </a:rPr>
                          <m:t>𝑙</m:t>
                        </m:r>
                      </m:e>
                    </m:d>
                  </m:oMath>
                </a14:m>
                <a:endParaRPr lang="en-US" sz="2600" dirty="0"/>
              </a:p>
              <a:p>
                <a:pPr indent="120650">
                  <a:spcBef>
                    <a:spcPts val="0"/>
                  </a:spcBef>
                  <a:spcAft>
                    <a:spcPts val="2400"/>
                  </a:spcAft>
                  <a:tabLst>
                    <a:tab pos="3375025" algn="l"/>
                  </a:tabLst>
                </a:pPr>
                <a:r>
                  <a:rPr lang="en-US" sz="2400" i="1" dirty="0"/>
                  <a:t>Overall</a:t>
                </a:r>
                <a:r>
                  <a:rPr lang="en-US" sz="2600" i="1" dirty="0"/>
                  <a:t>:</a:t>
                </a:r>
                <a:r>
                  <a:rPr lang="en-US" sz="2600" dirty="0"/>
                  <a:t>	</a:t>
                </a:r>
                <a14:m>
                  <m:oMath xmlns:m="http://schemas.openxmlformats.org/officeDocument/2006/math">
                    <m:sSup>
                      <m:sSupPr>
                        <m:ctrlPr>
                          <a:rPr lang="en-US" sz="2600" i="1" dirty="0">
                            <a:latin typeface="Cambria Math" panose="02040503050406030204" pitchFamily="18" charset="0"/>
                          </a:rPr>
                        </m:ctrlPr>
                      </m:sSupPr>
                      <m:e>
                        <m:r>
                          <m:rPr>
                            <m:sty m:val="p"/>
                          </m:rPr>
                          <a:rPr lang="en-US" sz="2600" dirty="0">
                            <a:latin typeface="Cambria Math" panose="02040503050406030204" pitchFamily="18" charset="0"/>
                          </a:rPr>
                          <m:t>Ca</m:t>
                        </m:r>
                      </m:e>
                      <m:sup>
                        <m:r>
                          <a:rPr lang="en-US" sz="2600" i="1" dirty="0">
                            <a:latin typeface="Cambria Math" panose="02040503050406030204" pitchFamily="18" charset="0"/>
                          </a:rPr>
                          <m:t>2+</m:t>
                        </m:r>
                      </m:sup>
                    </m:sSup>
                    <m:d>
                      <m:dPr>
                        <m:ctrlPr>
                          <a:rPr lang="en-US" sz="2600" i="1" dirty="0">
                            <a:latin typeface="Cambria Math" panose="02040503050406030204" pitchFamily="18" charset="0"/>
                          </a:rPr>
                        </m:ctrlPr>
                      </m:dPr>
                      <m:e>
                        <m:r>
                          <a:rPr lang="en-US" sz="2600" i="1" dirty="0">
                            <a:latin typeface="Cambria Math" panose="02040503050406030204" pitchFamily="18" charset="0"/>
                          </a:rPr>
                          <m:t>𝑙</m:t>
                        </m:r>
                      </m:e>
                    </m:d>
                    <m:r>
                      <a:rPr lang="en-US" sz="2600" i="1" dirty="0">
                        <a:latin typeface="Cambria Math" panose="02040503050406030204" pitchFamily="18" charset="0"/>
                      </a:rPr>
                      <m:t>+</m:t>
                    </m:r>
                    <m:sSup>
                      <m:sSupPr>
                        <m:ctrlPr>
                          <a:rPr lang="en-US" sz="2600" i="1" dirty="0">
                            <a:latin typeface="Cambria Math" panose="02040503050406030204" pitchFamily="18" charset="0"/>
                          </a:rPr>
                        </m:ctrlPr>
                      </m:sSupPr>
                      <m:e>
                        <m:r>
                          <a:rPr lang="en-US" sz="2600" i="1" dirty="0">
                            <a:latin typeface="Cambria Math" panose="02040503050406030204" pitchFamily="18" charset="0"/>
                          </a:rPr>
                          <m:t>2</m:t>
                        </m:r>
                        <m:r>
                          <m:rPr>
                            <m:sty m:val="p"/>
                          </m:rPr>
                          <a:rPr lang="en-US" sz="2600" dirty="0">
                            <a:latin typeface="Cambria Math" panose="02040503050406030204" pitchFamily="18" charset="0"/>
                          </a:rPr>
                          <m:t>Cl</m:t>
                        </m:r>
                      </m:e>
                      <m:sup>
                        <m:r>
                          <a:rPr lang="en-US" sz="2600" dirty="0">
                            <a:latin typeface="Cambria Math" panose="02040503050406030204" pitchFamily="18" charset="0"/>
                          </a:rPr>
                          <m:t>−</m:t>
                        </m:r>
                      </m:sup>
                    </m:sSup>
                    <m:d>
                      <m:dPr>
                        <m:ctrlPr>
                          <a:rPr lang="en-US" sz="2600" i="1" dirty="0">
                            <a:latin typeface="Cambria Math" panose="02040503050406030204" pitchFamily="18" charset="0"/>
                          </a:rPr>
                        </m:ctrlPr>
                      </m:dPr>
                      <m:e>
                        <m:r>
                          <a:rPr lang="en-US" sz="2600" i="1" dirty="0">
                            <a:latin typeface="Cambria Math" panose="02040503050406030204" pitchFamily="18" charset="0"/>
                          </a:rPr>
                          <m:t>𝑙</m:t>
                        </m:r>
                      </m:e>
                    </m:d>
                    <m:r>
                      <a:rPr lang="en-US" sz="2600" i="1" dirty="0">
                        <a:latin typeface="Cambria Math" panose="02040503050406030204" pitchFamily="18" charset="0"/>
                        <a:ea typeface="Cambria Math" panose="02040503050406030204" pitchFamily="18" charset="0"/>
                      </a:rPr>
                      <m:t>⟶</m:t>
                    </m:r>
                    <m:r>
                      <m:rPr>
                        <m:sty m:val="p"/>
                      </m:rPr>
                      <a:rPr lang="en-US" sz="2600" dirty="0">
                        <a:latin typeface="Cambria Math" panose="02040503050406030204" pitchFamily="18" charset="0"/>
                        <a:ea typeface="Cambria Math" panose="02040503050406030204" pitchFamily="18" charset="0"/>
                      </a:rPr>
                      <m:t>Ca</m:t>
                    </m:r>
                    <m:d>
                      <m:dPr>
                        <m:ctrlPr>
                          <a:rPr lang="en-US" sz="2600" i="1" dirty="0">
                            <a:latin typeface="Cambria Math" panose="02040503050406030204" pitchFamily="18" charset="0"/>
                            <a:ea typeface="Cambria Math" panose="02040503050406030204" pitchFamily="18" charset="0"/>
                          </a:rPr>
                        </m:ctrlPr>
                      </m:dPr>
                      <m:e>
                        <m:r>
                          <a:rPr lang="en-US" sz="2600" i="1" dirty="0">
                            <a:latin typeface="Cambria Math" panose="02040503050406030204" pitchFamily="18" charset="0"/>
                            <a:ea typeface="Cambria Math" panose="02040503050406030204" pitchFamily="18" charset="0"/>
                          </a:rPr>
                          <m:t>𝑙</m:t>
                        </m:r>
                      </m:e>
                    </m:d>
                    <m:r>
                      <a:rPr lang="en-US" sz="2600" i="1" dirty="0">
                        <a:latin typeface="Cambria Math" panose="02040503050406030204" pitchFamily="18" charset="0"/>
                        <a:ea typeface="Cambria Math" panose="02040503050406030204" pitchFamily="18" charset="0"/>
                      </a:rPr>
                      <m:t>+</m:t>
                    </m:r>
                    <m:sSub>
                      <m:sSubPr>
                        <m:ctrlPr>
                          <a:rPr lang="en-US" sz="2600" i="1" dirty="0">
                            <a:latin typeface="Cambria Math" panose="02040503050406030204" pitchFamily="18" charset="0"/>
                            <a:ea typeface="Cambria Math" panose="02040503050406030204" pitchFamily="18" charset="0"/>
                          </a:rPr>
                        </m:ctrlPr>
                      </m:sSubPr>
                      <m:e>
                        <m:r>
                          <m:rPr>
                            <m:sty m:val="p"/>
                          </m:rPr>
                          <a:rPr lang="en-US" sz="2600" dirty="0">
                            <a:latin typeface="Cambria Math" panose="02040503050406030204" pitchFamily="18" charset="0"/>
                            <a:ea typeface="Cambria Math" panose="02040503050406030204" pitchFamily="18" charset="0"/>
                          </a:rPr>
                          <m:t>Cl</m:t>
                        </m:r>
                      </m:e>
                      <m:sub>
                        <m:r>
                          <a:rPr lang="en-US" sz="2600" dirty="0">
                            <a:latin typeface="Cambria Math" panose="02040503050406030204" pitchFamily="18" charset="0"/>
                            <a:ea typeface="Cambria Math" panose="02040503050406030204" pitchFamily="18" charset="0"/>
                          </a:rPr>
                          <m:t>2</m:t>
                        </m:r>
                      </m:sub>
                    </m:sSub>
                    <m:d>
                      <m:dPr>
                        <m:ctrlPr>
                          <a:rPr lang="en-US" sz="2600" i="1" dirty="0">
                            <a:latin typeface="Cambria Math" panose="02040503050406030204" pitchFamily="18" charset="0"/>
                            <a:ea typeface="Cambria Math" panose="02040503050406030204" pitchFamily="18" charset="0"/>
                          </a:rPr>
                        </m:ctrlPr>
                      </m:dPr>
                      <m:e>
                        <m:r>
                          <a:rPr lang="en-US" sz="2600" i="1" dirty="0">
                            <a:latin typeface="Cambria Math" panose="02040503050406030204" pitchFamily="18" charset="0"/>
                            <a:ea typeface="Cambria Math" panose="02040503050406030204" pitchFamily="18" charset="0"/>
                          </a:rPr>
                          <m:t>𝑔</m:t>
                        </m:r>
                      </m:e>
                    </m:d>
                  </m:oMath>
                </a14:m>
                <a:endParaRPr lang="en-US" sz="2600" dirty="0"/>
              </a:p>
              <a:p>
                <a:pPr marL="174625">
                  <a:spcBef>
                    <a:spcPts val="0"/>
                  </a:spcBef>
                  <a:spcAft>
                    <a:spcPts val="2400"/>
                  </a:spcAft>
                </a:pPr>
                <a14:m>
                  <m:oMathPara xmlns:m="http://schemas.openxmlformats.org/officeDocument/2006/math">
                    <m:oMathParaPr>
                      <m:jc m:val="left"/>
                    </m:oMathParaPr>
                    <m:oMath xmlns:m="http://schemas.openxmlformats.org/officeDocument/2006/math">
                      <m:r>
                        <m:rPr>
                          <m:nor/>
                        </m:rPr>
                        <a:rPr lang="en-US" sz="2500" dirty="0" smtClean="0">
                          <a:latin typeface="Cambria Math" panose="02040503050406030204" pitchFamily="18" charset="0"/>
                        </a:rPr>
                        <m:t>c</m:t>
                      </m:r>
                      <m:r>
                        <m:rPr>
                          <m:nor/>
                        </m:rPr>
                        <a:rPr lang="en-US" sz="2500" dirty="0"/>
                        <m:t>oulombs</m:t>
                      </m:r>
                      <m:r>
                        <a:rPr lang="en-US" sz="2500" i="1" dirty="0" smtClean="0">
                          <a:latin typeface="Cambria Math" panose="02040503050406030204" pitchFamily="18" charset="0"/>
                          <a:ea typeface="Cambria Math" panose="02040503050406030204" pitchFamily="18" charset="0"/>
                        </a:rPr>
                        <m:t>=</m:t>
                      </m:r>
                      <m:r>
                        <m:rPr>
                          <m:nor/>
                        </m:rPr>
                        <a:rPr lang="en-US" sz="2500" dirty="0"/>
                        <m:t>0.452</m:t>
                      </m:r>
                      <m:r>
                        <m:rPr>
                          <m:nor/>
                        </m:rPr>
                        <a:rPr lang="en-US" sz="2500" b="0" i="0" dirty="0" smtClean="0"/>
                        <m:t> </m:t>
                      </m:r>
                      <m:r>
                        <m:rPr>
                          <m:nor/>
                        </m:rPr>
                        <a:rPr lang="en-US" sz="2500" strike="sngStrike" dirty="0" smtClean="0">
                          <a:solidFill>
                            <a:schemeClr val="tx1"/>
                          </a:solidFill>
                        </a:rPr>
                        <m:t>A</m:t>
                      </m:r>
                      <m:r>
                        <a:rPr lang="en-US" sz="2500" i="1" dirty="0" smtClean="0">
                          <a:latin typeface="Cambria Math" panose="02040503050406030204" pitchFamily="18" charset="0"/>
                          <a:ea typeface="Cambria Math" panose="02040503050406030204" pitchFamily="18" charset="0"/>
                        </a:rPr>
                        <m:t>×</m:t>
                      </m:r>
                      <m:r>
                        <a:rPr lang="en-US" sz="2500" b="0" i="1" dirty="0" smtClean="0">
                          <a:latin typeface="Cambria Math" panose="02040503050406030204" pitchFamily="18" charset="0"/>
                          <a:ea typeface="Cambria Math" panose="02040503050406030204" pitchFamily="18" charset="0"/>
                        </a:rPr>
                        <m:t>1.50</m:t>
                      </m:r>
                      <m:r>
                        <a:rPr lang="en-US" sz="2500" b="0" i="0" dirty="0" smtClean="0">
                          <a:latin typeface="Cambria Math" panose="02040503050406030204" pitchFamily="18" charset="0"/>
                          <a:ea typeface="Cambria Math" panose="02040503050406030204" pitchFamily="18" charset="0"/>
                        </a:rPr>
                        <m:t> </m:t>
                      </m:r>
                      <m:r>
                        <m:rPr>
                          <m:sty m:val="p"/>
                        </m:rPr>
                        <a:rPr lang="en-US" sz="2500" b="0" i="0" strike="sngStrike" dirty="0" smtClean="0">
                          <a:latin typeface="Cambria Math" panose="02040503050406030204" pitchFamily="18" charset="0"/>
                          <a:ea typeface="Cambria Math" panose="02040503050406030204" pitchFamily="18" charset="0"/>
                        </a:rPr>
                        <m:t>h</m:t>
                      </m:r>
                      <m:r>
                        <a:rPr lang="en-US" sz="2500" b="0" i="1" dirty="0" smtClean="0">
                          <a:latin typeface="Cambria Math" panose="02040503050406030204" pitchFamily="18" charset="0"/>
                          <a:ea typeface="Cambria Math" panose="02040503050406030204" pitchFamily="18" charset="0"/>
                        </a:rPr>
                        <m:t>×</m:t>
                      </m:r>
                      <m:f>
                        <m:fPr>
                          <m:ctrlPr>
                            <a:rPr lang="en-US" sz="2500" b="0" i="1" dirty="0" smtClean="0">
                              <a:latin typeface="Cambria Math" panose="02040503050406030204" pitchFamily="18" charset="0"/>
                              <a:ea typeface="Cambria Math" panose="02040503050406030204" pitchFamily="18" charset="0"/>
                            </a:rPr>
                          </m:ctrlPr>
                        </m:fPr>
                        <m:num>
                          <m:r>
                            <a:rPr lang="en-US" sz="2500" b="0" i="0" dirty="0" smtClean="0">
                              <a:latin typeface="Cambria Math" panose="02040503050406030204" pitchFamily="18" charset="0"/>
                              <a:ea typeface="Cambria Math" panose="02040503050406030204" pitchFamily="18" charset="0"/>
                            </a:rPr>
                            <m:t>3600 </m:t>
                          </m:r>
                          <m:r>
                            <m:rPr>
                              <m:sty m:val="p"/>
                            </m:rPr>
                            <a:rPr lang="en-US" sz="2500" b="0" i="0" strike="sngStrike" dirty="0" smtClean="0">
                              <a:latin typeface="Cambria Math" panose="02040503050406030204" pitchFamily="18" charset="0"/>
                              <a:ea typeface="Cambria Math" panose="02040503050406030204" pitchFamily="18" charset="0"/>
                            </a:rPr>
                            <m:t>s</m:t>
                          </m:r>
                        </m:num>
                        <m:den>
                          <m:r>
                            <a:rPr lang="en-US" sz="2500" b="0" i="0" dirty="0" smtClean="0">
                              <a:latin typeface="Cambria Math" panose="02040503050406030204" pitchFamily="18" charset="0"/>
                              <a:ea typeface="Cambria Math" panose="02040503050406030204" pitchFamily="18" charset="0"/>
                            </a:rPr>
                            <m:t>1 </m:t>
                          </m:r>
                          <m:r>
                            <m:rPr>
                              <m:sty m:val="p"/>
                            </m:rPr>
                            <a:rPr lang="en-US" sz="2500" b="0" i="0" strike="sngStrike" dirty="0" smtClean="0">
                              <a:latin typeface="Cambria Math" panose="02040503050406030204" pitchFamily="18" charset="0"/>
                              <a:ea typeface="Cambria Math" panose="02040503050406030204" pitchFamily="18" charset="0"/>
                            </a:rPr>
                            <m:t>h</m:t>
                          </m:r>
                        </m:den>
                      </m:f>
                      <m:r>
                        <a:rPr lang="en-US" sz="2500" b="0" i="1" dirty="0" smtClean="0">
                          <a:latin typeface="Cambria Math" panose="02040503050406030204" pitchFamily="18" charset="0"/>
                          <a:ea typeface="Cambria Math" panose="02040503050406030204" pitchFamily="18" charset="0"/>
                        </a:rPr>
                        <m:t>×</m:t>
                      </m:r>
                      <m:f>
                        <m:fPr>
                          <m:ctrlPr>
                            <a:rPr lang="en-US" sz="2500" b="0" i="1" dirty="0" smtClean="0">
                              <a:latin typeface="Cambria Math" panose="02040503050406030204" pitchFamily="18" charset="0"/>
                              <a:ea typeface="Cambria Math" panose="02040503050406030204" pitchFamily="18" charset="0"/>
                            </a:rPr>
                          </m:ctrlPr>
                        </m:fPr>
                        <m:num>
                          <m:r>
                            <a:rPr lang="en-US" sz="2500" b="0" i="0" dirty="0" smtClean="0">
                              <a:latin typeface="Cambria Math" panose="02040503050406030204" pitchFamily="18" charset="0"/>
                              <a:ea typeface="Cambria Math" panose="02040503050406030204" pitchFamily="18" charset="0"/>
                            </a:rPr>
                            <m:t>1 </m:t>
                          </m:r>
                          <m:r>
                            <m:rPr>
                              <m:sty m:val="p"/>
                            </m:rPr>
                            <a:rPr lang="en-US" sz="2500" b="0" i="0" dirty="0" smtClean="0">
                              <a:latin typeface="Cambria Math" panose="02040503050406030204" pitchFamily="18" charset="0"/>
                              <a:ea typeface="Cambria Math" panose="02040503050406030204" pitchFamily="18" charset="0"/>
                            </a:rPr>
                            <m:t>C</m:t>
                          </m:r>
                        </m:num>
                        <m:den>
                          <m:r>
                            <a:rPr lang="en-US" sz="2500" b="0" i="0" dirty="0" smtClean="0">
                              <a:latin typeface="Cambria Math" panose="02040503050406030204" pitchFamily="18" charset="0"/>
                              <a:ea typeface="Cambria Math" panose="02040503050406030204" pitchFamily="18" charset="0"/>
                            </a:rPr>
                            <m:t>1</m:t>
                          </m:r>
                          <m:r>
                            <a:rPr lang="en-US" sz="2500" b="0" i="0" strike="sngStrike" dirty="0" smtClean="0">
                              <a:latin typeface="Cambria Math" panose="02040503050406030204" pitchFamily="18" charset="0"/>
                              <a:ea typeface="Cambria Math" panose="02040503050406030204" pitchFamily="18" charset="0"/>
                            </a:rPr>
                            <m:t> </m:t>
                          </m:r>
                          <m:r>
                            <m:rPr>
                              <m:sty m:val="p"/>
                            </m:rPr>
                            <a:rPr lang="en-US" sz="2500" b="0" i="0" strike="sngStrike" dirty="0" smtClean="0">
                              <a:latin typeface="Cambria Math" panose="02040503050406030204" pitchFamily="18" charset="0"/>
                              <a:ea typeface="Cambria Math" panose="02040503050406030204" pitchFamily="18" charset="0"/>
                            </a:rPr>
                            <m:t>A</m:t>
                          </m:r>
                          <m:r>
                            <a:rPr lang="en-US" sz="2500" dirty="0">
                              <a:latin typeface="Cambria Math" panose="02040503050406030204" pitchFamily="18" charset="0"/>
                              <a:ea typeface="Cambria Math" panose="02040503050406030204" pitchFamily="18" charset="0"/>
                            </a:rPr>
                            <m:t>∙</m:t>
                          </m:r>
                          <m:r>
                            <a:rPr lang="en-US" sz="2500" b="0" i="1" strike="sngStrike" dirty="0" smtClean="0">
                              <a:latin typeface="Cambria Math" panose="02040503050406030204" pitchFamily="18" charset="0"/>
                              <a:ea typeface="Cambria Math" panose="02040503050406030204" pitchFamily="18" charset="0"/>
                            </a:rPr>
                            <m:t>𝑠</m:t>
                          </m:r>
                        </m:den>
                      </m:f>
                      <m:r>
                        <a:rPr lang="en-US" sz="2500" b="0" i="1" dirty="0" smtClean="0">
                          <a:latin typeface="Cambria Math" panose="02040503050406030204" pitchFamily="18" charset="0"/>
                          <a:ea typeface="Cambria Math" panose="02040503050406030204" pitchFamily="18" charset="0"/>
                        </a:rPr>
                        <m:t>=2.441×</m:t>
                      </m:r>
                      <m:sSup>
                        <m:sSupPr>
                          <m:ctrlPr>
                            <a:rPr lang="en-US" sz="2500" b="0" i="1" dirty="0" smtClean="0">
                              <a:latin typeface="Cambria Math" panose="02040503050406030204" pitchFamily="18" charset="0"/>
                              <a:ea typeface="Cambria Math" panose="02040503050406030204" pitchFamily="18" charset="0"/>
                            </a:rPr>
                          </m:ctrlPr>
                        </m:sSupPr>
                        <m:e>
                          <m:r>
                            <a:rPr lang="en-US" sz="2500" b="0" i="1" dirty="0" smtClean="0">
                              <a:latin typeface="Cambria Math" panose="02040503050406030204" pitchFamily="18" charset="0"/>
                              <a:ea typeface="Cambria Math" panose="02040503050406030204" pitchFamily="18" charset="0"/>
                            </a:rPr>
                            <m:t>10</m:t>
                          </m:r>
                        </m:e>
                        <m:sup>
                          <m:r>
                            <a:rPr lang="en-US" sz="2500" b="0" i="1" dirty="0" smtClean="0">
                              <a:latin typeface="Cambria Math" panose="02040503050406030204" pitchFamily="18" charset="0"/>
                              <a:ea typeface="Cambria Math" panose="02040503050406030204" pitchFamily="18" charset="0"/>
                            </a:rPr>
                            <m:t>3</m:t>
                          </m:r>
                        </m:sup>
                      </m:sSup>
                      <m:r>
                        <m:rPr>
                          <m:sty m:val="p"/>
                        </m:rPr>
                        <a:rPr lang="en-US" sz="2500" b="0" i="0" dirty="0" smtClean="0">
                          <a:latin typeface="Cambria Math" panose="02040503050406030204" pitchFamily="18" charset="0"/>
                          <a:ea typeface="Cambria Math" panose="02040503050406030204" pitchFamily="18" charset="0"/>
                        </a:rPr>
                        <m:t>C</m:t>
                      </m:r>
                    </m:oMath>
                  </m:oMathPara>
                </a14:m>
                <a:endParaRPr lang="en-US" sz="2500" b="0" dirty="0">
                  <a:ea typeface="Cambria Math" panose="02040503050406030204" pitchFamily="18" charset="0"/>
                </a:endParaRPr>
              </a:p>
              <a:p>
                <a:pPr>
                  <a:spcBef>
                    <a:spcPts val="0"/>
                  </a:spcBef>
                  <a:spcAft>
                    <a:spcPts val="2000"/>
                  </a:spcAft>
                </a:pPr>
                <a14:m>
                  <m:oMathPara xmlns:m="http://schemas.openxmlformats.org/officeDocument/2006/math">
                    <m:oMathParaPr>
                      <m:jc m:val="left"/>
                    </m:oMathParaPr>
                    <m:oMath xmlns:m="http://schemas.openxmlformats.org/officeDocument/2006/math">
                      <m:r>
                        <m:rPr>
                          <m:sty m:val="p"/>
                        </m:rPr>
                        <a:rPr lang="en-US" sz="2000" b="0" i="0" smtClean="0">
                          <a:latin typeface="Cambria Math" panose="02040503050406030204" pitchFamily="18" charset="0"/>
                        </a:rPr>
                        <m:t>grams</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Ca</m:t>
                      </m:r>
                      <m:r>
                        <a:rPr lang="en-US" sz="2000" b="0" i="1" smtClean="0">
                          <a:latin typeface="Cambria Math" panose="02040503050406030204" pitchFamily="18" charset="0"/>
                        </a:rPr>
                        <m:t>= </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2.441</m:t>
                          </m:r>
                          <m:r>
                            <a:rPr lang="en-US" sz="2000" b="0" i="1"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10</m:t>
                              </m:r>
                            </m:e>
                            <m:sup>
                              <m:r>
                                <a:rPr lang="en-US" sz="2000" b="0" i="1" smtClean="0">
                                  <a:latin typeface="Cambria Math" panose="02040503050406030204" pitchFamily="18" charset="0"/>
                                  <a:ea typeface="Cambria Math" panose="02040503050406030204" pitchFamily="18" charset="0"/>
                                </a:rPr>
                                <m:t>3</m:t>
                              </m:r>
                            </m:sup>
                          </m:sSup>
                          <m:r>
                            <a:rPr lang="en-US" sz="2000" b="0" i="1" smtClean="0">
                              <a:latin typeface="Cambria Math" panose="02040503050406030204" pitchFamily="18" charset="0"/>
                              <a:ea typeface="Cambria Math" panose="02040503050406030204" pitchFamily="18" charset="0"/>
                            </a:rPr>
                            <m:t> </m:t>
                          </m:r>
                          <m:r>
                            <m:rPr>
                              <m:sty m:val="p"/>
                            </m:rPr>
                            <a:rPr lang="en-US" sz="2000" b="0" i="0" strike="sngStrike" smtClean="0">
                              <a:latin typeface="Cambria Math" panose="02040503050406030204" pitchFamily="18" charset="0"/>
                              <a:ea typeface="Cambria Math" panose="02040503050406030204" pitchFamily="18" charset="0"/>
                            </a:rPr>
                            <m:t>C</m:t>
                          </m:r>
                        </m:e>
                      </m:d>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0" smtClean="0">
                                  <a:latin typeface="Cambria Math" panose="02040503050406030204" pitchFamily="18" charset="0"/>
                                </a:rPr>
                                <m:t>1 </m:t>
                              </m:r>
                              <m:r>
                                <m:rPr>
                                  <m:sty m:val="p"/>
                                </m:rPr>
                                <a:rPr lang="en-US" sz="2000" b="0" i="0" strike="sngStrike" smtClean="0">
                                  <a:latin typeface="Cambria Math" panose="02040503050406030204" pitchFamily="18" charset="0"/>
                                </a:rPr>
                                <m:t>mol</m:t>
                              </m:r>
                              <m:r>
                                <a:rPr lang="en-US" sz="2000" b="0" i="0" strike="sngStrike" smtClean="0">
                                  <a:latin typeface="Cambria Math" panose="02040503050406030204" pitchFamily="18" charset="0"/>
                                </a:rPr>
                                <m:t> </m:t>
                              </m:r>
                              <m:sSup>
                                <m:sSupPr>
                                  <m:ctrlPr>
                                    <a:rPr lang="en-US" sz="2000" b="0" i="1" strike="sngStrike" smtClean="0">
                                      <a:latin typeface="Cambria Math" panose="02040503050406030204" pitchFamily="18" charset="0"/>
                                    </a:rPr>
                                  </m:ctrlPr>
                                </m:sSupPr>
                                <m:e>
                                  <m:r>
                                    <a:rPr lang="en-US" sz="2000" b="0" i="1" strike="sngStrike" smtClean="0">
                                      <a:latin typeface="Cambria Math" panose="02040503050406030204" pitchFamily="18" charset="0"/>
                                    </a:rPr>
                                    <m:t>𝑒</m:t>
                                  </m:r>
                                </m:e>
                                <m:sup>
                                  <m:r>
                                    <a:rPr lang="en-US" sz="2000" b="0" i="1" strike="sngStrike" smtClean="0">
                                      <a:latin typeface="Cambria Math" panose="02040503050406030204" pitchFamily="18" charset="0"/>
                                    </a:rPr>
                                    <m:t>−</m:t>
                                  </m:r>
                                </m:sup>
                              </m:sSup>
                            </m:num>
                            <m:den>
                              <m:r>
                                <a:rPr lang="en-US" sz="2000" b="0" i="1" smtClean="0">
                                  <a:latin typeface="Cambria Math" panose="02040503050406030204" pitchFamily="18" charset="0"/>
                                </a:rPr>
                                <m:t>96,500 </m:t>
                              </m:r>
                              <m:r>
                                <m:rPr>
                                  <m:sty m:val="p"/>
                                </m:rPr>
                                <a:rPr lang="en-US" sz="2000" b="0" i="0" strike="sngStrike" smtClean="0">
                                  <a:latin typeface="Cambria Math" panose="02040503050406030204" pitchFamily="18" charset="0"/>
                                </a:rPr>
                                <m:t>C</m:t>
                              </m:r>
                            </m:den>
                          </m:f>
                        </m:e>
                      </m:d>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a:latin typeface="Cambria Math" panose="02040503050406030204" pitchFamily="18" charset="0"/>
                                </a:rPr>
                                <m:t>1 </m:t>
                              </m:r>
                              <m:r>
                                <m:rPr>
                                  <m:sty m:val="p"/>
                                </m:rPr>
                                <a:rPr lang="en-US" sz="2000" strike="sngStrike">
                                  <a:latin typeface="Cambria Math" panose="02040503050406030204" pitchFamily="18" charset="0"/>
                                </a:rPr>
                                <m:t>mol</m:t>
                              </m:r>
                              <m:r>
                                <a:rPr lang="en-US" sz="2000" strike="sngStrike">
                                  <a:latin typeface="Cambria Math" panose="02040503050406030204" pitchFamily="18" charset="0"/>
                                </a:rPr>
                                <m:t> </m:t>
                              </m:r>
                              <m:r>
                                <m:rPr>
                                  <m:sty m:val="p"/>
                                </m:rPr>
                                <a:rPr lang="en-US" sz="2000" b="0" i="0" strike="sngStrike" smtClean="0">
                                  <a:latin typeface="Cambria Math" panose="02040503050406030204" pitchFamily="18" charset="0"/>
                                </a:rPr>
                                <m:t>Ca</m:t>
                              </m:r>
                            </m:num>
                            <m:den>
                              <m:r>
                                <a:rPr lang="en-US" sz="2000" b="0" i="0" smtClean="0">
                                  <a:latin typeface="Cambria Math" panose="02040503050406030204" pitchFamily="18" charset="0"/>
                                </a:rPr>
                                <m:t>2</m:t>
                              </m:r>
                              <m:r>
                                <a:rPr lang="en-US" sz="2000">
                                  <a:latin typeface="Cambria Math" panose="02040503050406030204" pitchFamily="18" charset="0"/>
                                </a:rPr>
                                <m:t> </m:t>
                              </m:r>
                              <m:r>
                                <m:rPr>
                                  <m:sty m:val="p"/>
                                </m:rPr>
                                <a:rPr lang="en-US" sz="2000" strike="sngStrike">
                                  <a:latin typeface="Cambria Math" panose="02040503050406030204" pitchFamily="18" charset="0"/>
                                </a:rPr>
                                <m:t>mol</m:t>
                              </m:r>
                              <m:r>
                                <a:rPr lang="en-US" sz="2000" strike="sngStrike">
                                  <a:latin typeface="Cambria Math" panose="02040503050406030204" pitchFamily="18" charset="0"/>
                                </a:rPr>
                                <m:t> </m:t>
                              </m:r>
                              <m:sSup>
                                <m:sSupPr>
                                  <m:ctrlPr>
                                    <a:rPr lang="en-US" sz="2000" i="1" strike="sngStrike" smtClean="0">
                                      <a:latin typeface="Cambria Math" panose="02040503050406030204" pitchFamily="18" charset="0"/>
                                    </a:rPr>
                                  </m:ctrlPr>
                                </m:sSupPr>
                                <m:e>
                                  <m:r>
                                    <a:rPr lang="en-US" sz="2000" b="0" i="1" strike="sngStrike" smtClean="0">
                                      <a:latin typeface="Cambria Math" panose="02040503050406030204" pitchFamily="18" charset="0"/>
                                    </a:rPr>
                                    <m:t>𝑒</m:t>
                                  </m:r>
                                </m:e>
                                <m:sup>
                                  <m:r>
                                    <a:rPr lang="en-US" sz="2000" b="0" i="1" strike="sngStrike" smtClean="0">
                                      <a:latin typeface="Cambria Math" panose="02040503050406030204" pitchFamily="18" charset="0"/>
                                    </a:rPr>
                                    <m:t>−</m:t>
                                  </m:r>
                                </m:sup>
                              </m:sSup>
                            </m:den>
                          </m:f>
                        </m:e>
                      </m:d>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40.08 </m:t>
                              </m:r>
                              <m:r>
                                <m:rPr>
                                  <m:sty m:val="p"/>
                                </m:rPr>
                                <a:rPr lang="en-US" sz="2000" b="0" i="0" smtClean="0">
                                  <a:latin typeface="Cambria Math" panose="02040503050406030204" pitchFamily="18" charset="0"/>
                                </a:rPr>
                                <m:t>g</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Ca</m:t>
                              </m:r>
                            </m:num>
                            <m:den>
                              <m:r>
                                <a:rPr lang="en-US" sz="2000">
                                  <a:latin typeface="Cambria Math" panose="02040503050406030204" pitchFamily="18" charset="0"/>
                                </a:rPr>
                                <m:t>1 </m:t>
                              </m:r>
                              <m:r>
                                <m:rPr>
                                  <m:sty m:val="p"/>
                                </m:rPr>
                                <a:rPr lang="en-US" sz="2000" strike="sngStrike">
                                  <a:latin typeface="Cambria Math" panose="02040503050406030204" pitchFamily="18" charset="0"/>
                                </a:rPr>
                                <m:t>mol</m:t>
                              </m:r>
                              <m:r>
                                <a:rPr lang="en-US" sz="2000" i="1" strike="sngStrike">
                                  <a:latin typeface="Cambria Math" panose="02040503050406030204" pitchFamily="18" charset="0"/>
                                </a:rPr>
                                <m:t> </m:t>
                              </m:r>
                              <m:r>
                                <m:rPr>
                                  <m:sty m:val="p"/>
                                </m:rPr>
                                <a:rPr lang="en-US" sz="2000" strike="sngStrike">
                                  <a:latin typeface="Cambria Math" panose="02040503050406030204" pitchFamily="18" charset="0"/>
                                </a:rPr>
                                <m:t>Ca</m:t>
                              </m:r>
                            </m:den>
                          </m:f>
                        </m:e>
                      </m:d>
                      <m:r>
                        <a:rPr lang="en-US" sz="2000" b="0" i="1" smtClean="0">
                          <a:latin typeface="Cambria Math" panose="02040503050406030204" pitchFamily="18" charset="0"/>
                        </a:rPr>
                        <m:t>=</m:t>
                      </m:r>
                      <m:r>
                        <a:rPr lang="en-US" sz="2000" b="0" i="0" smtClean="0">
                          <a:latin typeface="Cambria Math" panose="02040503050406030204" pitchFamily="18" charset="0"/>
                        </a:rPr>
                        <m:t>0.507 </m:t>
                      </m:r>
                      <m:r>
                        <m:rPr>
                          <m:sty m:val="p"/>
                        </m:rPr>
                        <a:rPr lang="en-US" sz="2000" b="0" i="0" smtClean="0">
                          <a:latin typeface="Cambria Math" panose="02040503050406030204" pitchFamily="18" charset="0"/>
                        </a:rPr>
                        <m:t>g</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Ca</m:t>
                      </m:r>
                    </m:oMath>
                  </m:oMathPara>
                </a14:m>
                <a:endParaRPr lang="en-US" sz="2000" dirty="0"/>
              </a:p>
              <a:p>
                <a:pPr marL="53975" indent="-53975"/>
                <a14:m>
                  <m:oMathPara xmlns:m="http://schemas.openxmlformats.org/officeDocument/2006/math">
                    <m:oMathParaPr>
                      <m:jc m:val="left"/>
                    </m:oMathParaPr>
                    <m:oMath xmlns:m="http://schemas.openxmlformats.org/officeDocument/2006/math">
                      <m:r>
                        <m:rPr>
                          <m:sty m:val="p"/>
                        </m:rPr>
                        <a:rPr lang="en-US" sz="2000">
                          <a:latin typeface="Cambria Math" panose="02040503050406030204" pitchFamily="18" charset="0"/>
                        </a:rPr>
                        <m:t>grams</m:t>
                      </m:r>
                      <m:sSub>
                        <m:sSubPr>
                          <m:ctrlPr>
                            <a:rPr lang="en-US" sz="2000" i="1">
                              <a:latin typeface="Cambria Math" panose="02040503050406030204" pitchFamily="18" charset="0"/>
                            </a:rPr>
                          </m:ctrlPr>
                        </m:sSubPr>
                        <m:e>
                          <m:r>
                            <a:rPr lang="en-US" sz="2000">
                              <a:latin typeface="Cambria Math" panose="02040503050406030204" pitchFamily="18" charset="0"/>
                            </a:rPr>
                            <m:t> </m:t>
                          </m:r>
                          <m:r>
                            <m:rPr>
                              <m:sty m:val="p"/>
                            </m:rPr>
                            <a:rPr lang="en-US" sz="2000">
                              <a:latin typeface="Cambria Math" panose="02040503050406030204" pitchFamily="18" charset="0"/>
                            </a:rPr>
                            <m:t>Cl</m:t>
                          </m:r>
                        </m:e>
                        <m:sub>
                          <m:r>
                            <a:rPr lang="en-US" sz="2000">
                              <a:latin typeface="Cambria Math" panose="02040503050406030204" pitchFamily="18" charset="0"/>
                            </a:rPr>
                            <m:t>2</m:t>
                          </m:r>
                        </m:sub>
                      </m:sSub>
                      <m:r>
                        <a:rPr lang="en-US" sz="2000" i="1">
                          <a:latin typeface="Cambria Math" panose="02040503050406030204" pitchFamily="18" charset="0"/>
                        </a:rPr>
                        <m:t>=</m:t>
                      </m:r>
                      <m:d>
                        <m:dPr>
                          <m:ctrlPr>
                            <a:rPr lang="en-US" sz="2000" i="1">
                              <a:latin typeface="Cambria Math" panose="02040503050406030204" pitchFamily="18" charset="0"/>
                            </a:rPr>
                          </m:ctrlPr>
                        </m:dPr>
                        <m:e>
                          <m:r>
                            <a:rPr lang="en-US" sz="2000" i="1">
                              <a:latin typeface="Cambria Math" panose="02040503050406030204" pitchFamily="18" charset="0"/>
                            </a:rPr>
                            <m:t>2.441</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i="1">
                                  <a:latin typeface="Cambria Math" panose="02040503050406030204" pitchFamily="18" charset="0"/>
                                  <a:ea typeface="Cambria Math" panose="02040503050406030204" pitchFamily="18" charset="0"/>
                                </a:rPr>
                                <m:t>3</m:t>
                              </m:r>
                            </m:sup>
                          </m:sSup>
                          <m:r>
                            <m:rPr>
                              <m:sty m:val="p"/>
                            </m:rPr>
                            <a:rPr lang="en-US" sz="2000" strike="sngStrike">
                              <a:latin typeface="Cambria Math" panose="02040503050406030204" pitchFamily="18" charset="0"/>
                              <a:ea typeface="Cambria Math" panose="02040503050406030204" pitchFamily="18" charset="0"/>
                            </a:rPr>
                            <m:t>C</m:t>
                          </m:r>
                        </m:e>
                      </m:d>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a:latin typeface="Cambria Math" panose="02040503050406030204" pitchFamily="18" charset="0"/>
                                </a:rPr>
                                <m:t>1 </m:t>
                              </m:r>
                              <m:r>
                                <m:rPr>
                                  <m:sty m:val="p"/>
                                </m:rPr>
                                <a:rPr lang="en-US" sz="2000" strike="sngStrike">
                                  <a:latin typeface="Cambria Math" panose="02040503050406030204" pitchFamily="18" charset="0"/>
                                </a:rPr>
                                <m:t>mol</m:t>
                              </m:r>
                              <m:r>
                                <a:rPr lang="en-US" sz="2000" b="0" i="1" strike="sngStrike" smtClean="0">
                                  <a:latin typeface="Cambria Math" panose="02040503050406030204" pitchFamily="18" charset="0"/>
                                </a:rPr>
                                <m:t> </m:t>
                              </m:r>
                              <m:sSup>
                                <m:sSupPr>
                                  <m:ctrlPr>
                                    <a:rPr lang="en-US" sz="2000" b="0" i="1" strike="sngStrike" smtClean="0">
                                      <a:latin typeface="Cambria Math" panose="02040503050406030204" pitchFamily="18" charset="0"/>
                                    </a:rPr>
                                  </m:ctrlPr>
                                </m:sSupPr>
                                <m:e>
                                  <m:r>
                                    <a:rPr lang="en-US" sz="2000" b="0" i="1" strike="sngStrike" smtClean="0">
                                      <a:latin typeface="Cambria Math" panose="02040503050406030204" pitchFamily="18" charset="0"/>
                                    </a:rPr>
                                    <m:t>𝑒</m:t>
                                  </m:r>
                                </m:e>
                                <m:sup>
                                  <m:r>
                                    <a:rPr lang="en-US" sz="2000" b="0" i="1" strike="sngStrike" smtClean="0">
                                      <a:latin typeface="Cambria Math" panose="02040503050406030204" pitchFamily="18" charset="0"/>
                                      <a:ea typeface="Cambria Math" panose="02040503050406030204" pitchFamily="18" charset="0"/>
                                    </a:rPr>
                                    <m:t>−</m:t>
                                  </m:r>
                                </m:sup>
                              </m:sSup>
                            </m:num>
                            <m:den>
                              <m:r>
                                <a:rPr lang="en-US" sz="2000" i="1">
                                  <a:latin typeface="Cambria Math" panose="02040503050406030204" pitchFamily="18" charset="0"/>
                                </a:rPr>
                                <m:t>96</m:t>
                              </m:r>
                              <m:r>
                                <a:rPr lang="en-US" sz="2000" b="0" i="1" smtClean="0">
                                  <a:latin typeface="Cambria Math" panose="02040503050406030204" pitchFamily="18" charset="0"/>
                                </a:rPr>
                                <m:t>,</m:t>
                              </m:r>
                              <m:r>
                                <a:rPr lang="en-US" sz="2000" i="1">
                                  <a:latin typeface="Cambria Math" panose="02040503050406030204" pitchFamily="18" charset="0"/>
                                </a:rPr>
                                <m:t>500 </m:t>
                              </m:r>
                              <m:r>
                                <m:rPr>
                                  <m:sty m:val="p"/>
                                </m:rPr>
                                <a:rPr lang="en-US" sz="2000" strike="sngStrike">
                                  <a:latin typeface="Cambria Math" panose="02040503050406030204" pitchFamily="18" charset="0"/>
                                </a:rPr>
                                <m:t>C</m:t>
                              </m:r>
                            </m:den>
                          </m:f>
                        </m:e>
                      </m:d>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a:latin typeface="Cambria Math" panose="02040503050406030204" pitchFamily="18" charset="0"/>
                                </a:rPr>
                                <m:t>1 </m:t>
                              </m:r>
                              <m:r>
                                <m:rPr>
                                  <m:sty m:val="p"/>
                                </m:rPr>
                                <a:rPr lang="en-US" sz="2000" strike="sngStrike">
                                  <a:latin typeface="Cambria Math" panose="02040503050406030204" pitchFamily="18" charset="0"/>
                                </a:rPr>
                                <m:t>mol</m:t>
                              </m:r>
                              <m:r>
                                <a:rPr lang="en-US" sz="2000" strike="sngStrike">
                                  <a:latin typeface="Cambria Math" panose="02040503050406030204" pitchFamily="18" charset="0"/>
                                </a:rPr>
                                <m:t> </m:t>
                              </m:r>
                              <m:sSub>
                                <m:sSubPr>
                                  <m:ctrlPr>
                                    <a:rPr lang="en-US" sz="2000" i="1" strike="sngStrike" smtClean="0">
                                      <a:latin typeface="Cambria Math" panose="02040503050406030204" pitchFamily="18" charset="0"/>
                                    </a:rPr>
                                  </m:ctrlPr>
                                </m:sSubPr>
                                <m:e>
                                  <m:r>
                                    <m:rPr>
                                      <m:sty m:val="p"/>
                                    </m:rPr>
                                    <a:rPr lang="en-US" sz="2000" b="0" i="0" strike="sngStrike" smtClean="0">
                                      <a:latin typeface="Cambria Math" panose="02040503050406030204" pitchFamily="18" charset="0"/>
                                    </a:rPr>
                                    <m:t>Cl</m:t>
                                  </m:r>
                                </m:e>
                                <m:sub>
                                  <m:r>
                                    <a:rPr lang="en-US" sz="2000" b="0" i="0" strike="sngStrike" smtClean="0">
                                      <a:latin typeface="Cambria Math" panose="02040503050406030204" pitchFamily="18" charset="0"/>
                                    </a:rPr>
                                    <m:t>2</m:t>
                                  </m:r>
                                </m:sub>
                              </m:sSub>
                            </m:num>
                            <m:den>
                              <m:r>
                                <a:rPr lang="en-US" sz="2000">
                                  <a:latin typeface="Cambria Math" panose="02040503050406030204" pitchFamily="18" charset="0"/>
                                </a:rPr>
                                <m:t>2 </m:t>
                              </m:r>
                              <m:r>
                                <m:rPr>
                                  <m:sty m:val="p"/>
                                </m:rPr>
                                <a:rPr lang="en-US" sz="2000" strike="sngStrike">
                                  <a:latin typeface="Cambria Math" panose="02040503050406030204" pitchFamily="18" charset="0"/>
                                </a:rPr>
                                <m:t>mol</m:t>
                              </m:r>
                              <m:r>
                                <a:rPr lang="en-US" sz="2000" b="0" i="1" strike="sngStrike" smtClean="0">
                                  <a:latin typeface="Cambria Math" panose="02040503050406030204" pitchFamily="18" charset="0"/>
                                </a:rPr>
                                <m:t> </m:t>
                              </m:r>
                              <m:sSup>
                                <m:sSupPr>
                                  <m:ctrlPr>
                                    <a:rPr lang="en-US" sz="2000" i="1" strike="sngStrike">
                                      <a:latin typeface="Cambria Math" panose="02040503050406030204" pitchFamily="18" charset="0"/>
                                    </a:rPr>
                                  </m:ctrlPr>
                                </m:sSupPr>
                                <m:e>
                                  <m:r>
                                    <a:rPr lang="en-US" sz="2000" i="1" strike="sngStrike">
                                      <a:latin typeface="Cambria Math" panose="02040503050406030204" pitchFamily="18" charset="0"/>
                                    </a:rPr>
                                    <m:t>𝑒</m:t>
                                  </m:r>
                                </m:e>
                                <m:sup>
                                  <m:r>
                                    <a:rPr lang="en-US" sz="2000" i="1" strike="sngStrike">
                                      <a:latin typeface="Cambria Math" panose="02040503050406030204" pitchFamily="18" charset="0"/>
                                    </a:rPr>
                                    <m:t>−</m:t>
                                  </m:r>
                                </m:sup>
                              </m:sSup>
                            </m:den>
                          </m:f>
                        </m:e>
                      </m:d>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b="0" i="1" smtClean="0">
                                  <a:latin typeface="Cambria Math" panose="02040503050406030204" pitchFamily="18" charset="0"/>
                                </a:rPr>
                                <m:t>7</m:t>
                              </m:r>
                              <m:r>
                                <a:rPr lang="en-US" sz="2000" i="1">
                                  <a:latin typeface="Cambria Math" panose="02040503050406030204" pitchFamily="18" charset="0"/>
                                </a:rPr>
                                <m:t>0.</m:t>
                              </m:r>
                              <m:r>
                                <a:rPr lang="en-US" sz="2000" b="0" i="1" smtClean="0">
                                  <a:latin typeface="Cambria Math" panose="02040503050406030204" pitchFamily="18" charset="0"/>
                                </a:rPr>
                                <m:t>9</m:t>
                              </m:r>
                              <m:r>
                                <a:rPr lang="en-US" sz="2000" i="1">
                                  <a:latin typeface="Cambria Math" panose="02040503050406030204" pitchFamily="18" charset="0"/>
                                </a:rPr>
                                <m:t>0 </m:t>
                              </m:r>
                              <m:r>
                                <m:rPr>
                                  <m:sty m:val="p"/>
                                </m:rPr>
                                <a:rPr lang="en-US" sz="2000" i="0">
                                  <a:latin typeface="Cambria Math" panose="02040503050406030204" pitchFamily="18" charset="0"/>
                                </a:rPr>
                                <m:t>g</m:t>
                              </m:r>
                              <m:r>
                                <a:rPr lang="en-US" sz="2000" b="0" i="0" smtClean="0">
                                  <a:latin typeface="Cambria Math" panose="02040503050406030204" pitchFamily="18" charset="0"/>
                                </a:rPr>
                                <m:t> </m:t>
                              </m:r>
                              <m:sSub>
                                <m:sSubPr>
                                  <m:ctrlPr>
                                    <a:rPr lang="en-US" sz="2000" i="1">
                                      <a:latin typeface="Cambria Math" panose="02040503050406030204" pitchFamily="18" charset="0"/>
                                    </a:rPr>
                                  </m:ctrlPr>
                                </m:sSubPr>
                                <m:e>
                                  <m:r>
                                    <m:rPr>
                                      <m:sty m:val="p"/>
                                    </m:rPr>
                                    <a:rPr lang="en-US" sz="2000">
                                      <a:latin typeface="Cambria Math" panose="02040503050406030204" pitchFamily="18" charset="0"/>
                                    </a:rPr>
                                    <m:t>Cl</m:t>
                                  </m:r>
                                </m:e>
                                <m:sub>
                                  <m:r>
                                    <a:rPr lang="en-US" sz="2000">
                                      <a:latin typeface="Cambria Math" panose="02040503050406030204" pitchFamily="18" charset="0"/>
                                    </a:rPr>
                                    <m:t>2</m:t>
                                  </m:r>
                                </m:sub>
                              </m:sSub>
                            </m:num>
                            <m:den>
                              <m:r>
                                <a:rPr lang="en-US" sz="2000">
                                  <a:latin typeface="Cambria Math" panose="02040503050406030204" pitchFamily="18" charset="0"/>
                                </a:rPr>
                                <m:t>1 </m:t>
                              </m:r>
                              <m:r>
                                <m:rPr>
                                  <m:sty m:val="p"/>
                                </m:rPr>
                                <a:rPr lang="en-US" sz="2000" strike="sngStrike">
                                  <a:latin typeface="Cambria Math" panose="02040503050406030204" pitchFamily="18" charset="0"/>
                                </a:rPr>
                                <m:t>mol</m:t>
                              </m:r>
                              <m:sSub>
                                <m:sSubPr>
                                  <m:ctrlPr>
                                    <a:rPr lang="en-US" sz="2000" i="1" strike="sngStrike">
                                      <a:latin typeface="Cambria Math" panose="02040503050406030204" pitchFamily="18" charset="0"/>
                                    </a:rPr>
                                  </m:ctrlPr>
                                </m:sSubPr>
                                <m:e>
                                  <m:r>
                                    <a:rPr lang="en-US" sz="2000" b="0" i="0" strike="sngStrike" smtClean="0">
                                      <a:latin typeface="Cambria Math" panose="02040503050406030204" pitchFamily="18" charset="0"/>
                                    </a:rPr>
                                    <m:t> </m:t>
                                  </m:r>
                                  <m:r>
                                    <m:rPr>
                                      <m:sty m:val="p"/>
                                    </m:rPr>
                                    <a:rPr lang="en-US" sz="2000" strike="sngStrike">
                                      <a:latin typeface="Cambria Math" panose="02040503050406030204" pitchFamily="18" charset="0"/>
                                    </a:rPr>
                                    <m:t>Cl</m:t>
                                  </m:r>
                                </m:e>
                                <m:sub>
                                  <m:r>
                                    <a:rPr lang="en-US" sz="2000" strike="sngStrike">
                                      <a:latin typeface="Cambria Math" panose="02040503050406030204" pitchFamily="18" charset="0"/>
                                    </a:rPr>
                                    <m:t>2</m:t>
                                  </m:r>
                                </m:sub>
                              </m:sSub>
                            </m:den>
                          </m:f>
                        </m:e>
                      </m:d>
                      <m:r>
                        <a:rPr lang="en-US" sz="2000" i="1">
                          <a:latin typeface="Cambria Math" panose="02040503050406030204" pitchFamily="18" charset="0"/>
                        </a:rPr>
                        <m:t>=</m:t>
                      </m:r>
                      <m:r>
                        <a:rPr lang="en-US" sz="2000">
                          <a:latin typeface="Cambria Math" panose="02040503050406030204" pitchFamily="18" charset="0"/>
                        </a:rPr>
                        <m:t>0.</m:t>
                      </m:r>
                      <m:r>
                        <a:rPr lang="en-US" sz="2000" b="0" i="0" smtClean="0">
                          <a:latin typeface="Cambria Math" panose="02040503050406030204" pitchFamily="18" charset="0"/>
                        </a:rPr>
                        <m:t>89</m:t>
                      </m:r>
                      <m:r>
                        <a:rPr lang="en-US" sz="2000">
                          <a:latin typeface="Cambria Math" panose="02040503050406030204" pitchFamily="18" charset="0"/>
                        </a:rPr>
                        <m:t>7 </m:t>
                      </m:r>
                      <m:r>
                        <m:rPr>
                          <m:sty m:val="p"/>
                        </m:rPr>
                        <a:rPr lang="en-US" sz="2000" i="0">
                          <a:latin typeface="Cambria Math" panose="02040503050406030204" pitchFamily="18" charset="0"/>
                        </a:rPr>
                        <m:t>g</m:t>
                      </m:r>
                      <m:sSub>
                        <m:sSubPr>
                          <m:ctrlPr>
                            <a:rPr lang="en-US" sz="2000" i="1">
                              <a:latin typeface="Cambria Math" panose="02040503050406030204" pitchFamily="18" charset="0"/>
                            </a:rPr>
                          </m:ctrlPr>
                        </m:sSubPr>
                        <m:e>
                          <m:r>
                            <a:rPr lang="en-US" sz="2000" b="0" i="0">
                              <a:latin typeface="Cambria Math" panose="02040503050406030204" pitchFamily="18" charset="0"/>
                            </a:rPr>
                            <m:t> </m:t>
                          </m:r>
                          <m:r>
                            <m:rPr>
                              <m:sty m:val="p"/>
                            </m:rPr>
                            <a:rPr lang="en-US" sz="2000">
                              <a:latin typeface="Cambria Math" panose="02040503050406030204" pitchFamily="18" charset="0"/>
                            </a:rPr>
                            <m:t>Cl</m:t>
                          </m:r>
                        </m:e>
                        <m:sub>
                          <m:r>
                            <a:rPr lang="en-US" sz="2000">
                              <a:latin typeface="Cambria Math" panose="02040503050406030204" pitchFamily="18" charset="0"/>
                            </a:rPr>
                            <m:t>2</m:t>
                          </m:r>
                        </m:sub>
                      </m:sSub>
                    </m:oMath>
                  </m:oMathPara>
                </a14:m>
                <a:endParaRPr lang="en-US" sz="2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3"/>
              </p:nvPr>
            </p:nvSpPr>
            <p:spPr>
              <a:xfrm>
                <a:off x="18221" y="1676400"/>
                <a:ext cx="9125779" cy="4799036"/>
              </a:xfrm>
              <a:blipFill rotWithShape="0">
                <a:blip r:embed="rId3"/>
                <a:stretch>
                  <a:fillRect t="-1017"/>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3429000" y="2819400"/>
            <a:ext cx="510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7806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19.8	Setup</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52500"/>
                <a:ext cx="9144000" cy="5486400"/>
              </a:xfrm>
            </p:spPr>
            <p:txBody>
              <a:bodyPr/>
              <a:lstStyle/>
              <a:p>
                <a:pPr>
                  <a:spcBef>
                    <a:spcPts val="0"/>
                  </a:spcBef>
                  <a:spcAft>
                    <a:spcPts val="3400"/>
                  </a:spcAft>
                </a:pPr>
                <a:r>
                  <a:rPr lang="en-US" dirty="0"/>
                  <a:t>A current of 1.26 A is passed through an electrolytic cell containing a dilute sulfuric acid solution for 7.44 h. </a:t>
                </a:r>
              </a:p>
              <a:p>
                <a:pPr>
                  <a:spcBef>
                    <a:spcPts val="0"/>
                  </a:spcBef>
                  <a:spcAft>
                    <a:spcPts val="3300"/>
                  </a:spcAft>
                </a:pPr>
                <a:r>
                  <a:rPr lang="en-US" dirty="0"/>
                  <a:t>Write the half-cell reactions, and calculate the volume of gases generated at STP. </a:t>
                </a:r>
              </a:p>
              <a:p>
                <a:pPr>
                  <a:spcBef>
                    <a:spcPts val="0"/>
                  </a:spcBef>
                  <a:spcAft>
                    <a:spcPts val="800"/>
                  </a:spcAft>
                </a:pPr>
                <a:r>
                  <a:rPr lang="en-US" b="1" dirty="0">
                    <a:solidFill>
                      <a:srgbClr val="43638E"/>
                    </a:solidFill>
                    <a:latin typeface="Calibri" panose="020F0502020204030204" pitchFamily="34" charset="0"/>
                    <a:cs typeface="Calibri" panose="020F0502020204030204" pitchFamily="34" charset="0"/>
                  </a:rPr>
                  <a:t>Setup</a:t>
                </a:r>
                <a:endParaRPr lang="en-US" i="1" dirty="0">
                  <a:solidFill>
                    <a:srgbClr val="43638E"/>
                  </a:solidFill>
                  <a:latin typeface="Calibri" panose="020F0502020204030204" pitchFamily="34" charset="0"/>
                  <a:cs typeface="Calibri" panose="020F0502020204030204" pitchFamily="34" charset="0"/>
                </a:endParaRPr>
              </a:p>
              <a:p>
                <a:pPr marL="685800" indent="-107950">
                  <a:spcBef>
                    <a:spcPts val="0"/>
                  </a:spcBef>
                  <a:spcAft>
                    <a:spcPts val="600"/>
                  </a:spcAft>
                  <a:tabLst>
                    <a:tab pos="3143250" algn="l"/>
                  </a:tabLst>
                </a:pPr>
                <a:r>
                  <a:rPr lang="en-US" i="1" dirty="0"/>
                  <a:t>Anode:</a:t>
                </a:r>
                <a:r>
                  <a:rPr lang="en-US" i="1" spc="7000" dirty="0"/>
                  <a:t> 	</a:t>
                </a:r>
                <a14:m>
                  <m:oMath xmlns:m="http://schemas.openxmlformats.org/officeDocument/2006/math">
                    <m:r>
                      <a:rPr lang="en-US">
                        <a:latin typeface="Cambria Math" panose="02040503050406030204" pitchFamily="18" charset="0"/>
                      </a:rPr>
                      <m:t>2</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i="1">
                            <a:latin typeface="Cambria Math" panose="02040503050406030204" pitchFamily="18" charset="0"/>
                          </a:rPr>
                        </m:ctrlPr>
                      </m:dPr>
                      <m:e>
                        <m:r>
                          <a:rPr lang="en-US" b="0" i="1" smtClean="0">
                            <a:latin typeface="Cambria Math" panose="02040503050406030204" pitchFamily="18" charset="0"/>
                          </a:rPr>
                          <m:t>𝑙</m:t>
                        </m:r>
                      </m:e>
                    </m:d>
                    <m:r>
                      <a:rPr lang="en-US">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4</m:t>
                        </m:r>
                        <m:r>
                          <m:rPr>
                            <m:sty m:val="p"/>
                          </m:rPr>
                          <a:rPr lang="en-US">
                            <a:latin typeface="Cambria Math" panose="02040503050406030204" pitchFamily="18" charset="0"/>
                          </a:rPr>
                          <m:t>H</m:t>
                        </m:r>
                      </m:e>
                      <m:sup>
                        <m:r>
                          <a:rPr lang="en-US" b="0" i="0" smtClean="0">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a:latin typeface="Cambria Math" panose="02040503050406030204" pitchFamily="18" charset="0"/>
                            <a:ea typeface="Cambria Math" panose="02040503050406030204" pitchFamily="18" charset="0"/>
                          </a:rPr>
                          <m:t>−</m:t>
                        </m:r>
                      </m:sup>
                    </m:sSup>
                  </m:oMath>
                </a14:m>
                <a:endParaRPr lang="en-US" dirty="0"/>
              </a:p>
              <a:p>
                <a:pPr marL="628650" indent="-50800">
                  <a:spcBef>
                    <a:spcPts val="0"/>
                  </a:spcBef>
                  <a:spcAft>
                    <a:spcPts val="600"/>
                  </a:spcAft>
                  <a:tabLst>
                    <a:tab pos="1943100" algn="l"/>
                  </a:tabLst>
                </a:pPr>
                <a14:m>
                  <m:oMath xmlns:m="http://schemas.openxmlformats.org/officeDocument/2006/math">
                    <m:r>
                      <m:rPr>
                        <m:nor/>
                      </m:rPr>
                      <a:rPr lang="en-US" i="1" dirty="0"/>
                      <m:t>Cathode</m:t>
                    </m:r>
                    <m:r>
                      <m:rPr>
                        <m:nor/>
                      </m:rPr>
                      <a:rPr lang="en-US" i="1" dirty="0"/>
                      <m:t>:</m:t>
                    </m:r>
                  </m:oMath>
                </a14:m>
                <a:r>
                  <a:rPr lang="en-US" i="1" dirty="0">
                    <a:latin typeface="Cambria Math" panose="02040503050406030204" pitchFamily="18" charset="0"/>
                  </a:rPr>
                  <a:t>	 </a:t>
                </a:r>
                <a14:m>
                  <m:oMath xmlns:m="http://schemas.openxmlformats.org/officeDocument/2006/math">
                    <m:sSup>
                      <m:sSupPr>
                        <m:ctrlPr>
                          <a:rPr lang="en-US" i="1">
                            <a:latin typeface="Cambria Math" panose="02040503050406030204" pitchFamily="18" charset="0"/>
                          </a:rPr>
                        </m:ctrlPr>
                      </m:sSupPr>
                      <m:e>
                        <m:r>
                          <a:rPr lang="en-US">
                            <a:latin typeface="Cambria Math" panose="02040503050406030204" pitchFamily="18" charset="0"/>
                          </a:rPr>
                          <m:t>4</m:t>
                        </m:r>
                        <m:r>
                          <m:rPr>
                            <m:sty m:val="p"/>
                          </m:rPr>
                          <a:rPr lang="en-US">
                            <a:latin typeface="Cambria Math" panose="02040503050406030204" pitchFamily="18" charset="0"/>
                          </a:rPr>
                          <m:t>H</m:t>
                        </m:r>
                      </m:e>
                      <m:sup>
                        <m:r>
                          <a:rPr lang="en-US">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𝑒</m:t>
                        </m:r>
                      </m:e>
                      <m:sup>
                        <m:r>
                          <a:rPr lang="en-US">
                            <a:latin typeface="Cambria Math" panose="02040503050406030204" pitchFamily="18" charset="0"/>
                            <a:ea typeface="Cambria Math" panose="02040503050406030204" pitchFamily="18" charset="0"/>
                          </a:rPr>
                          <m:t>−</m:t>
                        </m:r>
                      </m:sup>
                    </m:sSup>
                    <m:r>
                      <a:rPr lang="en-US">
                        <a:latin typeface="Cambria Math" panose="02040503050406030204" pitchFamily="18" charset="0"/>
                        <a:ea typeface="Cambria Math" panose="02040503050406030204" pitchFamily="18" charset="0"/>
                      </a:rPr>
                      <m:t>⟶</m:t>
                    </m:r>
                    <m:r>
                      <a:rPr lang="en-US">
                        <a:latin typeface="Cambria Math" panose="02040503050406030204" pitchFamily="18" charset="0"/>
                      </a:rPr>
                      <m:t>2</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oMath>
                </a14:m>
                <a:endParaRPr lang="en-US" i="1" dirty="0">
                  <a:latin typeface="Cambria Math" panose="02040503050406030204" pitchFamily="18" charset="0"/>
                </a:endParaRPr>
              </a:p>
              <a:p>
                <a:pPr marL="628650" indent="-50800">
                  <a:spcBef>
                    <a:spcPts val="0"/>
                  </a:spcBef>
                  <a:spcAft>
                    <a:spcPts val="1500"/>
                  </a:spcAft>
                  <a:tabLst>
                    <a:tab pos="3143250" algn="l"/>
                  </a:tabLst>
                </a:pPr>
                <a14:m>
                  <m:oMath xmlns:m="http://schemas.openxmlformats.org/officeDocument/2006/math">
                    <m:r>
                      <m:rPr>
                        <m:nor/>
                      </m:rPr>
                      <a:rPr lang="en-US" i="1" dirty="0"/>
                      <m:t>Overall</m:t>
                    </m:r>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2</m:t>
                        </m:r>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𝑙</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52500"/>
                <a:ext cx="9144000" cy="5486400"/>
              </a:xfrm>
              <a:blipFill rotWithShape="0">
                <a:blip r:embed="rId2"/>
                <a:stretch>
                  <a:fillRect l="-1333" t="-1000"/>
                </a:stretch>
              </a:blipFill>
            </p:spPr>
            <p:txBody>
              <a:bodyPr/>
              <a:lstStyle/>
              <a:p>
                <a:r>
                  <a:rPr lang="en-US">
                    <a:noFill/>
                  </a:rPr>
                  <a:t> </a:t>
                </a:r>
              </a:p>
            </p:txBody>
          </p:sp>
        </mc:Fallback>
      </mc:AlternateContent>
      <p:cxnSp>
        <p:nvCxnSpPr>
          <p:cNvPr id="5" name="Straight Connector 4">
            <a:extLst>
              <a:ext uri="{C183D7F6-B498-43B3-948B-1728B52AA6E4}">
                <adec:decorative xmlns:adec="http://schemas.microsoft.com/office/drawing/2017/decorative" xmlns="" val="1"/>
              </a:ext>
            </a:extLst>
          </p:cNvPr>
          <p:cNvCxnSpPr/>
          <p:nvPr/>
        </p:nvCxnSpPr>
        <p:spPr>
          <a:xfrm>
            <a:off x="2075329" y="5105400"/>
            <a:ext cx="66876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266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33362"/>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19.8	Solution</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10269" y="952500"/>
                <a:ext cx="9127375" cy="5562601"/>
              </a:xfrm>
            </p:spPr>
            <p:txBody>
              <a:bodyPr/>
              <a:lstStyle/>
              <a:p>
                <a:r>
                  <a:rPr lang="en-US" b="1" dirty="0">
                    <a:solidFill>
                      <a:srgbClr val="43638E"/>
                    </a:solidFill>
                  </a:rPr>
                  <a:t>Solution</a:t>
                </a:r>
                <a:endParaRPr lang="en-US" dirty="0">
                  <a:solidFill>
                    <a:srgbClr val="43638E"/>
                  </a:solidFill>
                </a:endParaRPr>
              </a:p>
              <a:p>
                <a:pPr marL="174625">
                  <a:spcBef>
                    <a:spcPts val="0"/>
                  </a:spcBef>
                  <a:spcAft>
                    <a:spcPts val="1900"/>
                  </a:spcAft>
                </a:pPr>
                <a14:m>
                  <m:oMathPara xmlns:m="http://schemas.openxmlformats.org/officeDocument/2006/math">
                    <m:oMathParaPr>
                      <m:jc m:val="left"/>
                    </m:oMathParaPr>
                    <m:oMath xmlns:m="http://schemas.openxmlformats.org/officeDocument/2006/math">
                      <m:r>
                        <m:rPr>
                          <m:nor/>
                        </m:rPr>
                        <a:rPr lang="en-US" sz="2400" dirty="0" smtClean="0"/>
                        <m:t>coulomb</m:t>
                      </m:r>
                      <m:r>
                        <m:rPr>
                          <m:sty m:val="p"/>
                        </m:rPr>
                        <a:rPr lang="en-US" sz="2400" b="0" i="0" dirty="0" smtClean="0">
                          <a:latin typeface="Cambria Math" panose="02040503050406030204" pitchFamily="18" charset="0"/>
                        </a:rPr>
                        <m:t>s</m:t>
                      </m:r>
                      <m:r>
                        <a:rPr lang="en-US" sz="2400" b="0" i="1" dirty="0" smtClean="0">
                          <a:latin typeface="Cambria Math" panose="02040503050406030204" pitchFamily="18" charset="0"/>
                          <a:ea typeface="Cambria Math" panose="02040503050406030204" pitchFamily="18" charset="0"/>
                        </a:rPr>
                        <m:t>=</m:t>
                      </m:r>
                      <m:d>
                        <m:dPr>
                          <m:ctrlPr>
                            <a:rPr lang="en-US" sz="2400" b="0" i="1" dirty="0" smtClean="0">
                              <a:latin typeface="Cambria Math" panose="02040503050406030204" pitchFamily="18" charset="0"/>
                            </a:rPr>
                          </m:ctrlPr>
                        </m:dPr>
                        <m:e>
                          <m:r>
                            <a:rPr lang="en-US" sz="2400" b="0" i="1" dirty="0" smtClean="0">
                              <a:latin typeface="Cambria Math" panose="02040503050406030204" pitchFamily="18" charset="0"/>
                            </a:rPr>
                            <m:t>1.26 </m:t>
                          </m:r>
                          <m:r>
                            <m:rPr>
                              <m:sty m:val="p"/>
                            </m:rPr>
                            <a:rPr lang="en-US" sz="2400" b="0" i="0" strike="sngStrike" dirty="0" smtClean="0">
                              <a:latin typeface="Cambria Math" panose="02040503050406030204" pitchFamily="18" charset="0"/>
                            </a:rPr>
                            <m:t>A</m:t>
                          </m:r>
                        </m:e>
                      </m:d>
                      <m:d>
                        <m:dPr>
                          <m:ctrlPr>
                            <a:rPr lang="en-US" sz="2400" b="0" i="1" dirty="0" smtClean="0">
                              <a:latin typeface="Cambria Math" panose="02040503050406030204" pitchFamily="18" charset="0"/>
                            </a:rPr>
                          </m:ctrlPr>
                        </m:dPr>
                        <m:e>
                          <m:r>
                            <a:rPr lang="en-US" sz="2400" b="0" i="1" dirty="0" smtClean="0">
                              <a:latin typeface="Cambria Math" panose="02040503050406030204" pitchFamily="18" charset="0"/>
                            </a:rPr>
                            <m:t>7.44 </m:t>
                          </m:r>
                          <m:r>
                            <m:rPr>
                              <m:sty m:val="p"/>
                            </m:rPr>
                            <a:rPr lang="en-US" sz="2400" b="0" i="0" strike="sngStrike" dirty="0" smtClean="0">
                              <a:latin typeface="Cambria Math" panose="02040503050406030204" pitchFamily="18" charset="0"/>
                            </a:rPr>
                            <m:t>h</m:t>
                          </m:r>
                        </m:e>
                      </m:d>
                      <m:d>
                        <m:dPr>
                          <m:ctrlPr>
                            <a:rPr lang="en-US" sz="2400" b="0" i="1" dirty="0" smtClean="0">
                              <a:latin typeface="Cambria Math" panose="02040503050406030204" pitchFamily="18" charset="0"/>
                            </a:rPr>
                          </m:ctrlPr>
                        </m:dPr>
                        <m:e>
                          <m:f>
                            <m:fPr>
                              <m:ctrlPr>
                                <a:rPr lang="en-US" sz="2400" b="0" i="1" dirty="0" smtClean="0">
                                  <a:latin typeface="Cambria Math" panose="02040503050406030204" pitchFamily="18" charset="0"/>
                                </a:rPr>
                              </m:ctrlPr>
                            </m:fPr>
                            <m:num>
                              <m:r>
                                <a:rPr lang="en-US" sz="2400" b="0" i="1" dirty="0" smtClean="0">
                                  <a:latin typeface="Cambria Math" panose="02040503050406030204" pitchFamily="18" charset="0"/>
                                </a:rPr>
                                <m:t>3600 </m:t>
                              </m:r>
                              <m:r>
                                <m:rPr>
                                  <m:sty m:val="p"/>
                                </m:rPr>
                                <a:rPr lang="en-US" sz="2400" b="0" i="0" strike="sngStrike" dirty="0" smtClean="0">
                                  <a:latin typeface="Cambria Math" panose="02040503050406030204" pitchFamily="18" charset="0"/>
                                </a:rPr>
                                <m:t>s</m:t>
                              </m:r>
                            </m:num>
                            <m:den>
                              <m:r>
                                <a:rPr lang="en-US" sz="2400" b="0" i="1" dirty="0" smtClean="0">
                                  <a:latin typeface="Cambria Math" panose="02040503050406030204" pitchFamily="18" charset="0"/>
                                </a:rPr>
                                <m:t>1 </m:t>
                              </m:r>
                              <m:r>
                                <m:rPr>
                                  <m:sty m:val="p"/>
                                </m:rPr>
                                <a:rPr lang="en-US" sz="2400" b="0" i="0" strike="sngStrike" dirty="0" smtClean="0">
                                  <a:latin typeface="Cambria Math" panose="02040503050406030204" pitchFamily="18" charset="0"/>
                                </a:rPr>
                                <m:t>h</m:t>
                              </m:r>
                            </m:den>
                          </m:f>
                        </m:e>
                      </m:d>
                      <m:d>
                        <m:dPr>
                          <m:ctrlPr>
                            <a:rPr lang="en-US" sz="2400" b="0" i="1" dirty="0" smtClean="0">
                              <a:latin typeface="Cambria Math" panose="02040503050406030204" pitchFamily="18" charset="0"/>
                            </a:rPr>
                          </m:ctrlPr>
                        </m:dPr>
                        <m:e>
                          <m:f>
                            <m:fPr>
                              <m:ctrlPr>
                                <a:rPr lang="en-US" sz="2400" b="0" i="1" dirty="0" smtClean="0">
                                  <a:latin typeface="Cambria Math" panose="02040503050406030204" pitchFamily="18" charset="0"/>
                                </a:rPr>
                              </m:ctrlPr>
                            </m:fPr>
                            <m:num>
                              <m:r>
                                <a:rPr lang="en-US" sz="2400" b="0" i="1" dirty="0" smtClean="0">
                                  <a:latin typeface="Cambria Math" panose="02040503050406030204" pitchFamily="18" charset="0"/>
                                </a:rPr>
                                <m:t>1 </m:t>
                              </m:r>
                              <m:r>
                                <m:rPr>
                                  <m:sty m:val="p"/>
                                </m:rPr>
                                <a:rPr lang="en-US" sz="2400" b="0" i="0" dirty="0" smtClean="0">
                                  <a:latin typeface="Cambria Math" panose="02040503050406030204" pitchFamily="18" charset="0"/>
                                </a:rPr>
                                <m:t>C</m:t>
                              </m:r>
                            </m:num>
                            <m:den>
                              <m:r>
                                <a:rPr lang="en-US" sz="2400" b="0" i="1" dirty="0" smtClean="0">
                                  <a:latin typeface="Cambria Math" panose="02040503050406030204" pitchFamily="18" charset="0"/>
                                </a:rPr>
                                <m:t>1 </m:t>
                              </m:r>
                              <m:r>
                                <m:rPr>
                                  <m:sty m:val="p"/>
                                </m:rPr>
                                <a:rPr lang="en-US" sz="2400" b="0" i="0" strike="sngStrike" dirty="0" smtClean="0">
                                  <a:latin typeface="Cambria Math" panose="02040503050406030204" pitchFamily="18" charset="0"/>
                                </a:rPr>
                                <m:t>A</m:t>
                              </m:r>
                              <m:r>
                                <a:rPr lang="en-US" sz="2400" b="0" i="0" dirty="0" smtClean="0">
                                  <a:latin typeface="Cambria Math" panose="02040503050406030204" pitchFamily="18" charset="0"/>
                                  <a:ea typeface="Cambria Math" panose="02040503050406030204" pitchFamily="18" charset="0"/>
                                </a:rPr>
                                <m:t>∙</m:t>
                              </m:r>
                              <m:r>
                                <m:rPr>
                                  <m:sty m:val="p"/>
                                </m:rPr>
                                <a:rPr lang="en-US" sz="2400" b="0" i="0" strike="sngStrike" dirty="0" smtClean="0">
                                  <a:latin typeface="Cambria Math" panose="02040503050406030204" pitchFamily="18" charset="0"/>
                                  <a:ea typeface="Cambria Math" panose="02040503050406030204" pitchFamily="18" charset="0"/>
                                </a:rPr>
                                <m:t>s</m:t>
                              </m:r>
                            </m:den>
                          </m:f>
                        </m:e>
                      </m:d>
                      <m:r>
                        <a:rPr lang="en-US" sz="2400" b="0" i="1" dirty="0" smtClean="0">
                          <a:latin typeface="Cambria Math" panose="02040503050406030204" pitchFamily="18" charset="0"/>
                        </a:rPr>
                        <m:t>=3.375</m:t>
                      </m:r>
                      <m:r>
                        <a:rPr lang="en-US" sz="2400" b="0" i="1" dirty="0" smtClean="0">
                          <a:latin typeface="Cambria Math" panose="02040503050406030204" pitchFamily="18" charset="0"/>
                          <a:ea typeface="Cambria Math" panose="02040503050406030204" pitchFamily="18" charset="0"/>
                        </a:rPr>
                        <m:t>×</m:t>
                      </m:r>
                      <m:sSup>
                        <m:sSupPr>
                          <m:ctrlPr>
                            <a:rPr lang="en-US" sz="2400" b="0" i="1" dirty="0" smtClean="0">
                              <a:latin typeface="Cambria Math" panose="02040503050406030204" pitchFamily="18" charset="0"/>
                              <a:ea typeface="Cambria Math" panose="02040503050406030204" pitchFamily="18" charset="0"/>
                            </a:rPr>
                          </m:ctrlPr>
                        </m:sSupPr>
                        <m:e>
                          <m:r>
                            <a:rPr lang="en-US" sz="2400" b="0" i="1" dirty="0" smtClean="0">
                              <a:latin typeface="Cambria Math" panose="02040503050406030204" pitchFamily="18" charset="0"/>
                              <a:ea typeface="Cambria Math" panose="02040503050406030204" pitchFamily="18" charset="0"/>
                            </a:rPr>
                            <m:t>10</m:t>
                          </m:r>
                        </m:e>
                        <m:sup>
                          <m:r>
                            <a:rPr lang="en-US" sz="2400" b="0" i="1" dirty="0" smtClean="0">
                              <a:latin typeface="Cambria Math" panose="02040503050406030204" pitchFamily="18" charset="0"/>
                              <a:ea typeface="Cambria Math" panose="02040503050406030204" pitchFamily="18" charset="0"/>
                            </a:rPr>
                            <m:t>4</m:t>
                          </m:r>
                        </m:sup>
                      </m:sSup>
                      <m:r>
                        <a:rPr lang="en-US" sz="2400" b="0" i="0" dirty="0" smtClean="0">
                          <a:latin typeface="Cambria Math" panose="02040503050406030204" pitchFamily="18" charset="0"/>
                          <a:ea typeface="Cambria Math" panose="02040503050406030204" pitchFamily="18" charset="0"/>
                        </a:rPr>
                        <m:t> </m:t>
                      </m:r>
                      <m:r>
                        <m:rPr>
                          <m:sty m:val="p"/>
                        </m:rPr>
                        <a:rPr lang="en-US" sz="2400" b="0" i="0" dirty="0" smtClean="0">
                          <a:latin typeface="Cambria Math" panose="02040503050406030204" pitchFamily="18" charset="0"/>
                          <a:ea typeface="Cambria Math" panose="02040503050406030204" pitchFamily="18" charset="0"/>
                        </a:rPr>
                        <m:t>C</m:t>
                      </m:r>
                    </m:oMath>
                  </m:oMathPara>
                </a14:m>
                <a:endParaRPr lang="en-US" sz="2400" dirty="0"/>
              </a:p>
              <a:p>
                <a:pPr>
                  <a:spcBef>
                    <a:spcPts val="0"/>
                  </a:spcBef>
                  <a:spcAft>
                    <a:spcPts val="2000"/>
                  </a:spcAft>
                </a:pPr>
                <a14:m>
                  <m:oMathPara xmlns:m="http://schemas.openxmlformats.org/officeDocument/2006/math">
                    <m:oMathParaPr>
                      <m:jc m:val="left"/>
                    </m:oMathParaPr>
                    <m:oMath xmlns:m="http://schemas.openxmlformats.org/officeDocument/2006/math">
                      <m:r>
                        <m:rPr>
                          <m:nor/>
                        </m:rPr>
                        <a:rPr lang="en-US" sz="2300" dirty="0"/>
                        <m:t>m</m:t>
                      </m:r>
                      <m:r>
                        <m:rPr>
                          <m:nor/>
                        </m:rPr>
                        <a:rPr lang="en-US" sz="2300" b="0" i="0" dirty="0" smtClean="0"/>
                        <m:t>oles</m:t>
                      </m:r>
                      <m:r>
                        <m:rPr>
                          <m:nor/>
                        </m:rPr>
                        <a:rPr lang="en-US" sz="2300" b="0" i="0" dirty="0" smtClean="0"/>
                        <m:t> </m:t>
                      </m:r>
                      <m:sSub>
                        <m:sSubPr>
                          <m:ctrlPr>
                            <a:rPr lang="en-US" sz="2300" b="0" i="1" dirty="0" smtClean="0">
                              <a:latin typeface="Cambria Math" panose="02040503050406030204" pitchFamily="18" charset="0"/>
                            </a:rPr>
                          </m:ctrlPr>
                        </m:sSubPr>
                        <m:e>
                          <m:r>
                            <m:rPr>
                              <m:sty m:val="p"/>
                            </m:rPr>
                            <a:rPr lang="en-US" sz="2300" b="0" i="0" dirty="0" smtClean="0">
                              <a:latin typeface="Cambria Math" panose="02040503050406030204" pitchFamily="18" charset="0"/>
                            </a:rPr>
                            <m:t>O</m:t>
                          </m:r>
                        </m:e>
                        <m:sub>
                          <m:r>
                            <a:rPr lang="en-US" sz="2300" b="0" i="0" dirty="0" smtClean="0">
                              <a:latin typeface="Cambria Math" panose="02040503050406030204" pitchFamily="18" charset="0"/>
                            </a:rPr>
                            <m:t>2</m:t>
                          </m:r>
                        </m:sub>
                      </m:sSub>
                      <m:r>
                        <a:rPr lang="en-US" sz="2300" b="0" i="1" dirty="0" smtClean="0">
                          <a:latin typeface="Cambria Math" panose="02040503050406030204" pitchFamily="18" charset="0"/>
                          <a:ea typeface="Cambria Math" panose="02040503050406030204" pitchFamily="18" charset="0"/>
                        </a:rPr>
                        <m:t>=</m:t>
                      </m:r>
                      <m:d>
                        <m:dPr>
                          <m:ctrlPr>
                            <a:rPr lang="en-US" sz="2300" i="1" dirty="0">
                              <a:latin typeface="Cambria Math" panose="02040503050406030204" pitchFamily="18" charset="0"/>
                            </a:rPr>
                          </m:ctrlPr>
                        </m:dPr>
                        <m:e>
                          <m:r>
                            <a:rPr lang="en-US" sz="2300" i="1" dirty="0">
                              <a:latin typeface="Cambria Math" panose="02040503050406030204" pitchFamily="18" charset="0"/>
                            </a:rPr>
                            <m:t>3.375</m:t>
                          </m:r>
                          <m:r>
                            <a:rPr lang="en-US" sz="2300" i="1" dirty="0">
                              <a:latin typeface="Cambria Math" panose="02040503050406030204" pitchFamily="18" charset="0"/>
                              <a:ea typeface="Cambria Math" panose="02040503050406030204" pitchFamily="18" charset="0"/>
                            </a:rPr>
                            <m:t>×</m:t>
                          </m:r>
                          <m:sSup>
                            <m:sSupPr>
                              <m:ctrlPr>
                                <a:rPr lang="en-US" sz="2300" i="1" dirty="0">
                                  <a:latin typeface="Cambria Math" panose="02040503050406030204" pitchFamily="18" charset="0"/>
                                  <a:ea typeface="Cambria Math" panose="02040503050406030204" pitchFamily="18" charset="0"/>
                                </a:rPr>
                              </m:ctrlPr>
                            </m:sSupPr>
                            <m:e>
                              <m:r>
                                <a:rPr lang="en-US" sz="2300" i="1" dirty="0">
                                  <a:latin typeface="Cambria Math" panose="02040503050406030204" pitchFamily="18" charset="0"/>
                                  <a:ea typeface="Cambria Math" panose="02040503050406030204" pitchFamily="18" charset="0"/>
                                </a:rPr>
                                <m:t>10</m:t>
                              </m:r>
                            </m:e>
                            <m:sup>
                              <m:r>
                                <a:rPr lang="en-US" sz="2300" i="1" dirty="0">
                                  <a:latin typeface="Cambria Math" panose="02040503050406030204" pitchFamily="18" charset="0"/>
                                  <a:ea typeface="Cambria Math" panose="02040503050406030204" pitchFamily="18" charset="0"/>
                                </a:rPr>
                                <m:t>4</m:t>
                              </m:r>
                            </m:sup>
                          </m:sSup>
                          <m:r>
                            <a:rPr lang="en-US" sz="2300" b="0" i="1" dirty="0" smtClean="0">
                              <a:latin typeface="Cambria Math" panose="02040503050406030204" pitchFamily="18" charset="0"/>
                              <a:ea typeface="Cambria Math" panose="02040503050406030204" pitchFamily="18" charset="0"/>
                            </a:rPr>
                            <m:t> </m:t>
                          </m:r>
                          <m:r>
                            <m:rPr>
                              <m:sty m:val="p"/>
                            </m:rPr>
                            <a:rPr lang="en-US" sz="2300" strike="sngStrike" dirty="0">
                              <a:latin typeface="Cambria Math" panose="02040503050406030204" pitchFamily="18" charset="0"/>
                              <a:ea typeface="Cambria Math" panose="02040503050406030204" pitchFamily="18" charset="0"/>
                            </a:rPr>
                            <m:t>C</m:t>
                          </m:r>
                          <m:r>
                            <m:rPr>
                              <m:nor/>
                            </m:rPr>
                            <a:rPr lang="en-US" sz="2300" dirty="0"/>
                            <m:t> </m:t>
                          </m:r>
                        </m:e>
                      </m:d>
                      <m:d>
                        <m:dPr>
                          <m:ctrlPr>
                            <a:rPr lang="en-US" sz="2300" i="1" dirty="0">
                              <a:latin typeface="Cambria Math" panose="02040503050406030204" pitchFamily="18" charset="0"/>
                            </a:rPr>
                          </m:ctrlPr>
                        </m:dPr>
                        <m:e>
                          <m:f>
                            <m:fPr>
                              <m:ctrlPr>
                                <a:rPr lang="en-US" sz="2300" i="1" dirty="0">
                                  <a:latin typeface="Cambria Math" panose="02040503050406030204" pitchFamily="18" charset="0"/>
                                </a:rPr>
                              </m:ctrlPr>
                            </m:fPr>
                            <m:num>
                              <m:r>
                                <a:rPr lang="en-US" sz="2300" b="0" i="1" dirty="0" smtClean="0">
                                  <a:latin typeface="Cambria Math" panose="02040503050406030204" pitchFamily="18" charset="0"/>
                                </a:rPr>
                                <m:t>1 </m:t>
                              </m:r>
                              <m:r>
                                <m:rPr>
                                  <m:sty m:val="p"/>
                                </m:rPr>
                                <a:rPr lang="en-US" sz="2300" b="0" i="0" strike="sngStrike" dirty="0" smtClean="0">
                                  <a:latin typeface="Cambria Math" panose="02040503050406030204" pitchFamily="18" charset="0"/>
                                </a:rPr>
                                <m:t>mol</m:t>
                              </m:r>
                              <m:r>
                                <a:rPr lang="en-US" sz="2300" i="0" strike="sngStrike" dirty="0">
                                  <a:latin typeface="Cambria Math" panose="02040503050406030204" pitchFamily="18" charset="0"/>
                                </a:rPr>
                                <m:t> </m:t>
                              </m:r>
                              <m:sSup>
                                <m:sSupPr>
                                  <m:ctrlPr>
                                    <a:rPr lang="en-US" sz="2300" i="1" strike="sngStrike" dirty="0" smtClean="0">
                                      <a:latin typeface="Cambria Math" panose="02040503050406030204" pitchFamily="18" charset="0"/>
                                    </a:rPr>
                                  </m:ctrlPr>
                                </m:sSupPr>
                                <m:e>
                                  <m:r>
                                    <a:rPr lang="en-US" sz="2300" b="0" i="1" strike="sngStrike" dirty="0" smtClean="0">
                                      <a:latin typeface="Cambria Math" panose="02040503050406030204" pitchFamily="18" charset="0"/>
                                    </a:rPr>
                                    <m:t>𝑒</m:t>
                                  </m:r>
                                </m:e>
                                <m:sup>
                                  <m:r>
                                    <a:rPr lang="en-US" sz="2300" b="0" i="1" strike="sngStrike" dirty="0" smtClean="0">
                                      <a:latin typeface="Cambria Math" panose="02040503050406030204" pitchFamily="18" charset="0"/>
                                    </a:rPr>
                                    <m:t>−</m:t>
                                  </m:r>
                                </m:sup>
                              </m:sSup>
                            </m:num>
                            <m:den>
                              <m:r>
                                <a:rPr lang="en-US" sz="2300" b="0" i="1" dirty="0" smtClean="0">
                                  <a:latin typeface="Cambria Math" panose="02040503050406030204" pitchFamily="18" charset="0"/>
                                </a:rPr>
                                <m:t>96,500 </m:t>
                              </m:r>
                              <m:r>
                                <m:rPr>
                                  <m:sty m:val="p"/>
                                </m:rPr>
                                <a:rPr lang="en-US" sz="2300" b="0" i="0" strike="sngStrike" dirty="0" smtClean="0">
                                  <a:latin typeface="Cambria Math" panose="02040503050406030204" pitchFamily="18" charset="0"/>
                                </a:rPr>
                                <m:t>C</m:t>
                              </m:r>
                            </m:den>
                          </m:f>
                        </m:e>
                      </m:d>
                      <m:d>
                        <m:dPr>
                          <m:ctrlPr>
                            <a:rPr lang="en-US" sz="2300" i="1" dirty="0">
                              <a:latin typeface="Cambria Math" panose="02040503050406030204" pitchFamily="18" charset="0"/>
                            </a:rPr>
                          </m:ctrlPr>
                        </m:dPr>
                        <m:e>
                          <m:f>
                            <m:fPr>
                              <m:ctrlPr>
                                <a:rPr lang="en-US" sz="2300" i="1" dirty="0">
                                  <a:latin typeface="Cambria Math" panose="02040503050406030204" pitchFamily="18" charset="0"/>
                                </a:rPr>
                              </m:ctrlPr>
                            </m:fPr>
                            <m:num>
                              <m:r>
                                <a:rPr lang="en-US" sz="2300" i="1" dirty="0">
                                  <a:latin typeface="Cambria Math" panose="02040503050406030204" pitchFamily="18" charset="0"/>
                                </a:rPr>
                                <m:t>1 </m:t>
                              </m:r>
                              <m:r>
                                <m:rPr>
                                  <m:sty m:val="p"/>
                                </m:rPr>
                                <a:rPr lang="en-US" sz="2300" b="0" i="0" dirty="0" smtClean="0">
                                  <a:latin typeface="Cambria Math" panose="02040503050406030204" pitchFamily="18" charset="0"/>
                                </a:rPr>
                                <m:t>mol</m:t>
                              </m:r>
                              <m:sSub>
                                <m:sSubPr>
                                  <m:ctrlPr>
                                    <a:rPr lang="en-US" sz="2300" b="0" i="1" dirty="0" smtClean="0">
                                      <a:latin typeface="Cambria Math" panose="02040503050406030204" pitchFamily="18" charset="0"/>
                                    </a:rPr>
                                  </m:ctrlPr>
                                </m:sSubPr>
                                <m:e>
                                  <m:r>
                                    <a:rPr lang="en-US" sz="2300" b="0" i="0" dirty="0" smtClean="0">
                                      <a:latin typeface="Cambria Math" panose="02040503050406030204" pitchFamily="18" charset="0"/>
                                    </a:rPr>
                                    <m:t> </m:t>
                                  </m:r>
                                  <m:r>
                                    <m:rPr>
                                      <m:sty m:val="p"/>
                                    </m:rPr>
                                    <a:rPr lang="en-US" sz="2300" b="0" i="0" dirty="0" smtClean="0">
                                      <a:latin typeface="Cambria Math" panose="02040503050406030204" pitchFamily="18" charset="0"/>
                                    </a:rPr>
                                    <m:t>O</m:t>
                                  </m:r>
                                </m:e>
                                <m:sub>
                                  <m:r>
                                    <a:rPr lang="en-US" sz="2300" b="0" i="0" dirty="0" smtClean="0">
                                      <a:latin typeface="Cambria Math" panose="02040503050406030204" pitchFamily="18" charset="0"/>
                                    </a:rPr>
                                    <m:t>2</m:t>
                                  </m:r>
                                </m:sub>
                              </m:sSub>
                            </m:num>
                            <m:den>
                              <m:r>
                                <a:rPr lang="en-US" sz="2300" b="0" i="1" dirty="0" smtClean="0">
                                  <a:latin typeface="Cambria Math" panose="02040503050406030204" pitchFamily="18" charset="0"/>
                                </a:rPr>
                                <m:t>4 </m:t>
                              </m:r>
                              <m:r>
                                <m:rPr>
                                  <m:sty m:val="p"/>
                                </m:rPr>
                                <a:rPr lang="en-US" sz="2300" b="0" i="0" strike="sngStrike" dirty="0" smtClean="0">
                                  <a:latin typeface="Cambria Math" panose="02040503050406030204" pitchFamily="18" charset="0"/>
                                </a:rPr>
                                <m:t>mol</m:t>
                              </m:r>
                              <m:r>
                                <a:rPr lang="en-US" sz="2300" b="0" i="0" strike="sngStrike" dirty="0" smtClean="0">
                                  <a:latin typeface="Cambria Math" panose="02040503050406030204" pitchFamily="18" charset="0"/>
                                </a:rPr>
                                <m:t> </m:t>
                              </m:r>
                              <m:sSup>
                                <m:sSupPr>
                                  <m:ctrlPr>
                                    <a:rPr lang="en-US" sz="2300" b="0" i="1" strike="sngStrike" dirty="0" smtClean="0">
                                      <a:latin typeface="Cambria Math" panose="02040503050406030204" pitchFamily="18" charset="0"/>
                                    </a:rPr>
                                  </m:ctrlPr>
                                </m:sSupPr>
                                <m:e>
                                  <m:r>
                                    <a:rPr lang="en-US" sz="2300" b="0" i="1" strike="sngStrike" dirty="0" smtClean="0">
                                      <a:latin typeface="Cambria Math" panose="02040503050406030204" pitchFamily="18" charset="0"/>
                                    </a:rPr>
                                    <m:t>𝑒</m:t>
                                  </m:r>
                                </m:e>
                                <m:sup>
                                  <m:r>
                                    <a:rPr lang="en-US" sz="2300" b="0" i="1" strike="sngStrike" dirty="0" smtClean="0">
                                      <a:latin typeface="Cambria Math" panose="02040503050406030204" pitchFamily="18" charset="0"/>
                                      <a:ea typeface="Cambria Math" panose="02040503050406030204" pitchFamily="18" charset="0"/>
                                    </a:rPr>
                                    <m:t>−</m:t>
                                  </m:r>
                                </m:sup>
                              </m:sSup>
                            </m:den>
                          </m:f>
                        </m:e>
                      </m:d>
                      <m:r>
                        <a:rPr lang="en-US" sz="2300" i="1" dirty="0">
                          <a:latin typeface="Cambria Math" panose="02040503050406030204" pitchFamily="18" charset="0"/>
                        </a:rPr>
                        <m:t>=</m:t>
                      </m:r>
                      <m:r>
                        <a:rPr lang="en-US" sz="2300" b="0" i="1" dirty="0" smtClean="0">
                          <a:latin typeface="Cambria Math" panose="02040503050406030204" pitchFamily="18" charset="0"/>
                        </a:rPr>
                        <m:t>0.0874 </m:t>
                      </m:r>
                      <m:r>
                        <m:rPr>
                          <m:sty m:val="p"/>
                        </m:rPr>
                        <a:rPr lang="en-US" sz="2300" b="0" i="0" dirty="0" smtClean="0">
                          <a:latin typeface="Cambria Math" panose="02040503050406030204" pitchFamily="18" charset="0"/>
                        </a:rPr>
                        <m:t>mol</m:t>
                      </m:r>
                      <m:r>
                        <a:rPr lang="en-US" sz="2300" b="0" i="1" dirty="0" smtClean="0">
                          <a:latin typeface="Cambria Math" panose="02040503050406030204" pitchFamily="18" charset="0"/>
                        </a:rPr>
                        <m:t> </m:t>
                      </m:r>
                      <m:sSub>
                        <m:sSubPr>
                          <m:ctrlPr>
                            <a:rPr lang="en-US" sz="2300" b="0" i="1" dirty="0" smtClean="0">
                              <a:latin typeface="Cambria Math" panose="02040503050406030204" pitchFamily="18" charset="0"/>
                            </a:rPr>
                          </m:ctrlPr>
                        </m:sSubPr>
                        <m:e>
                          <m:r>
                            <m:rPr>
                              <m:sty m:val="p"/>
                            </m:rPr>
                            <a:rPr lang="en-US" sz="2300" b="0" i="0" dirty="0" smtClean="0">
                              <a:latin typeface="Cambria Math" panose="02040503050406030204" pitchFamily="18" charset="0"/>
                            </a:rPr>
                            <m:t>O</m:t>
                          </m:r>
                        </m:e>
                        <m:sub>
                          <m:r>
                            <a:rPr lang="en-US" sz="2300" b="0" i="0" dirty="0" smtClean="0">
                              <a:latin typeface="Cambria Math" panose="02040503050406030204" pitchFamily="18" charset="0"/>
                            </a:rPr>
                            <m:t>2</m:t>
                          </m:r>
                        </m:sub>
                      </m:sSub>
                    </m:oMath>
                  </m:oMathPara>
                </a14:m>
                <a:endParaRPr lang="en-US" sz="2300" dirty="0"/>
              </a:p>
              <a:p>
                <a:pPr marL="174625" indent="-174625">
                  <a:spcBef>
                    <a:spcPts val="0"/>
                  </a:spcBef>
                  <a:spcAft>
                    <a:spcPts val="2000"/>
                  </a:spcAf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𝑉</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𝑛𝑅𝑇</m:t>
                          </m:r>
                        </m:num>
                        <m:den>
                          <m:r>
                            <a:rPr lang="en-US" sz="2400" b="0" i="1" smtClean="0">
                              <a:latin typeface="Cambria Math" panose="02040503050406030204" pitchFamily="18" charset="0"/>
                            </a:rPr>
                            <m:t>𝑃</m:t>
                          </m:r>
                        </m:den>
                      </m:f>
                    </m:oMath>
                  </m:oMathPara>
                </a14:m>
                <a:endParaRPr lang="en-US" sz="2400" dirty="0"/>
              </a:p>
              <a:p>
                <a:pPr marL="457200">
                  <a:spcBef>
                    <a:spcPts val="0"/>
                  </a:spcBef>
                  <a:spcAft>
                    <a:spcPts val="2000"/>
                  </a:spcAf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d>
                            <m:dPr>
                              <m:ctrlPr>
                                <a:rPr lang="en-US" sz="2400" b="0" i="1" smtClean="0">
                                  <a:latin typeface="Cambria Math" panose="02040503050406030204" pitchFamily="18" charset="0"/>
                                </a:rPr>
                              </m:ctrlPr>
                            </m:dPr>
                            <m:e>
                              <m:r>
                                <a:rPr lang="en-US" sz="2400" b="0" i="1" smtClean="0">
                                  <a:latin typeface="Cambria Math" panose="02040503050406030204" pitchFamily="18" charset="0"/>
                                </a:rPr>
                                <m:t>0.0874 </m:t>
                              </m:r>
                              <m:r>
                                <m:rPr>
                                  <m:sty m:val="p"/>
                                </m:rPr>
                                <a:rPr lang="en-US" sz="2400" b="0" i="0" smtClean="0">
                                  <a:latin typeface="Cambria Math" panose="02040503050406030204" pitchFamily="18" charset="0"/>
                                </a:rPr>
                                <m:t>mol</m:t>
                              </m:r>
                            </m:e>
                          </m:d>
                          <m:d>
                            <m:dPr>
                              <m:ctrlPr>
                                <a:rPr lang="en-US" sz="2400" b="0" i="1" smtClean="0">
                                  <a:latin typeface="Cambria Math" panose="02040503050406030204" pitchFamily="18" charset="0"/>
                                </a:rPr>
                              </m:ctrlPr>
                            </m:dPr>
                            <m:e>
                              <m:r>
                                <a:rPr lang="en-US" sz="2400" b="0" i="1" smtClean="0">
                                  <a:latin typeface="Cambria Math" panose="02040503050406030204" pitchFamily="18" charset="0"/>
                                </a:rPr>
                                <m:t>0.08206 </m:t>
                              </m:r>
                              <m:r>
                                <m:rPr>
                                  <m:sty m:val="p"/>
                                </m:rPr>
                                <a:rPr lang="en-US" sz="2400" b="0" i="0" smtClean="0">
                                  <a:latin typeface="Cambria Math" panose="02040503050406030204" pitchFamily="18" charset="0"/>
                                </a:rPr>
                                <m:t>L</m:t>
                              </m:r>
                              <m:r>
                                <a:rPr lang="en-US" sz="2400" b="0" i="0" smtClean="0">
                                  <a:latin typeface="Cambria Math" panose="02040503050406030204" pitchFamily="18" charset="0"/>
                                </a:rPr>
                                <m:t> ∙</m:t>
                              </m:r>
                              <m:f>
                                <m:fPr>
                                  <m:type m:val="lin"/>
                                  <m:ctrlPr>
                                    <a:rPr lang="en-US" sz="2400" b="0" i="1" smtClean="0">
                                      <a:latin typeface="Cambria Math" panose="02040503050406030204" pitchFamily="18" charset="0"/>
                                      <a:ea typeface="Cambria Math" panose="02040503050406030204" pitchFamily="18" charset="0"/>
                                    </a:rPr>
                                  </m:ctrlPr>
                                </m:fPr>
                                <m:num>
                                  <m:r>
                                    <m:rPr>
                                      <m:sty m:val="p"/>
                                    </m:rPr>
                                    <a:rPr lang="en-US" sz="2400" b="0" i="0" smtClean="0">
                                      <a:latin typeface="Cambria Math" panose="02040503050406030204" pitchFamily="18" charset="0"/>
                                      <a:ea typeface="Cambria Math" panose="02040503050406030204" pitchFamily="18" charset="0"/>
                                    </a:rPr>
                                    <m:t>atm</m:t>
                                  </m:r>
                                </m:num>
                                <m:den>
                                  <m:r>
                                    <m:rPr>
                                      <m:sty m:val="p"/>
                                    </m:rPr>
                                    <a:rPr lang="en-US" sz="2400" b="0" i="0" smtClean="0">
                                      <a:latin typeface="Cambria Math" panose="02040503050406030204" pitchFamily="18" charset="0"/>
                                      <a:ea typeface="Cambria Math" panose="02040503050406030204" pitchFamily="18" charset="0"/>
                                    </a:rPr>
                                    <m:t>K</m:t>
                                  </m:r>
                                </m:den>
                              </m:f>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e>
                          </m:d>
                          <m:d>
                            <m:dPr>
                              <m:ctrlPr>
                                <a:rPr lang="en-US" sz="2400" b="0" i="1" smtClean="0">
                                  <a:latin typeface="Cambria Math" panose="02040503050406030204" pitchFamily="18" charset="0"/>
                                </a:rPr>
                              </m:ctrlPr>
                            </m:dPr>
                            <m:e>
                              <m:r>
                                <a:rPr lang="en-US" sz="2400" b="0" i="1" smtClean="0">
                                  <a:latin typeface="Cambria Math" panose="02040503050406030204" pitchFamily="18" charset="0"/>
                                </a:rPr>
                                <m:t>273.15</m:t>
                              </m:r>
                            </m:e>
                          </m:d>
                        </m:num>
                        <m:den>
                          <m:r>
                            <a:rPr lang="en-US" sz="2400" b="0" i="0" smtClean="0">
                              <a:latin typeface="Cambria Math" panose="02040503050406030204" pitchFamily="18" charset="0"/>
                            </a:rPr>
                            <m:t>1 </m:t>
                          </m:r>
                          <m:r>
                            <m:rPr>
                              <m:sty m:val="p"/>
                            </m:rPr>
                            <a:rPr lang="en-US" sz="2400" b="0" i="0" smtClean="0">
                              <a:latin typeface="Cambria Math" panose="02040503050406030204" pitchFamily="18" charset="0"/>
                            </a:rPr>
                            <m:t>atm</m:t>
                          </m:r>
                        </m:den>
                      </m:f>
                      <m:r>
                        <a:rPr lang="en-US" sz="2400" i="1">
                          <a:latin typeface="Cambria Math" panose="02040503050406030204" pitchFamily="18" charset="0"/>
                        </a:rPr>
                        <m:t>=1.96 </m:t>
                      </m:r>
                      <m:r>
                        <m:rPr>
                          <m:sty m:val="p"/>
                        </m:rPr>
                        <a:rPr lang="en-US" sz="2400">
                          <a:latin typeface="Cambria Math" panose="02040503050406030204" pitchFamily="18" charset="0"/>
                        </a:rPr>
                        <m:t>L</m:t>
                      </m:r>
                      <m:r>
                        <a:rPr lang="en-US" sz="2400">
                          <a:latin typeface="Cambria Math" panose="02040503050406030204" pitchFamily="18" charset="0"/>
                        </a:rPr>
                        <m:t> </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2</m:t>
                          </m:r>
                        </m:sub>
                      </m:sSub>
                    </m:oMath>
                  </m:oMathPara>
                </a14:m>
                <a:endParaRPr lang="en-US" sz="2400" dirty="0"/>
              </a:p>
              <a:p>
                <a:pPr marL="228600" indent="228600">
                  <a:spcBef>
                    <a:spcPts val="0"/>
                  </a:spcBef>
                  <a:spcAft>
                    <a:spcPts val="2000"/>
                  </a:spcAft>
                </a:pPr>
                <a14:m>
                  <m:oMathPara xmlns:m="http://schemas.openxmlformats.org/officeDocument/2006/math">
                    <m:oMathParaPr>
                      <m:jc m:val="left"/>
                    </m:oMathParaPr>
                    <m:oMath xmlns:m="http://schemas.openxmlformats.org/officeDocument/2006/math">
                      <m:r>
                        <m:rPr>
                          <m:nor/>
                        </m:rPr>
                        <a:rPr lang="en-US" sz="2400" dirty="0"/>
                        <m:t>moles</m:t>
                      </m:r>
                      <m:r>
                        <m:rPr>
                          <m:nor/>
                        </m:rPr>
                        <a:rPr lang="en-US" sz="2400" dirty="0"/>
                        <m:t> </m:t>
                      </m:r>
                      <m:sSub>
                        <m:sSubPr>
                          <m:ctrlPr>
                            <a:rPr lang="en-US" sz="2400" i="1" dirty="0">
                              <a:latin typeface="Cambria Math" panose="02040503050406030204" pitchFamily="18" charset="0"/>
                            </a:rPr>
                          </m:ctrlPr>
                        </m:sSubPr>
                        <m:e>
                          <m:r>
                            <m:rPr>
                              <m:sty m:val="p"/>
                            </m:rPr>
                            <a:rPr lang="en-US" sz="2400" b="0" i="0" dirty="0" smtClean="0">
                              <a:latin typeface="Cambria Math" panose="02040503050406030204" pitchFamily="18" charset="0"/>
                            </a:rPr>
                            <m:t>H</m:t>
                          </m:r>
                        </m:e>
                        <m:sub>
                          <m:r>
                            <a:rPr lang="en-US" sz="2400" dirty="0">
                              <a:latin typeface="Cambria Math" panose="02040503050406030204" pitchFamily="18" charset="0"/>
                            </a:rPr>
                            <m:t>2</m:t>
                          </m:r>
                        </m:sub>
                      </m:sSub>
                      <m:d>
                        <m:dPr>
                          <m:ctrlPr>
                            <a:rPr lang="en-US" sz="2400" i="1" dirty="0" smtClean="0">
                              <a:latin typeface="Cambria Math" panose="02040503050406030204" pitchFamily="18" charset="0"/>
                            </a:rPr>
                          </m:ctrlPr>
                        </m:dPr>
                        <m:e>
                          <m:r>
                            <a:rPr lang="en-US" sz="2400" b="0" i="1" dirty="0" smtClean="0">
                              <a:latin typeface="Cambria Math" panose="02040503050406030204" pitchFamily="18" charset="0"/>
                            </a:rPr>
                            <m:t>3.375</m:t>
                          </m:r>
                          <m:r>
                            <a:rPr lang="en-US" sz="2400" b="0" i="1" dirty="0" smtClean="0">
                              <a:latin typeface="Cambria Math" panose="02040503050406030204" pitchFamily="18" charset="0"/>
                              <a:ea typeface="Cambria Math" panose="02040503050406030204" pitchFamily="18" charset="0"/>
                            </a:rPr>
                            <m:t>×</m:t>
                          </m:r>
                          <m:sSup>
                            <m:sSupPr>
                              <m:ctrlPr>
                                <a:rPr lang="en-US" sz="2400" b="0" i="1" dirty="0" smtClean="0">
                                  <a:latin typeface="Cambria Math" panose="02040503050406030204" pitchFamily="18" charset="0"/>
                                  <a:ea typeface="Cambria Math" panose="02040503050406030204" pitchFamily="18" charset="0"/>
                                </a:rPr>
                              </m:ctrlPr>
                            </m:sSupPr>
                            <m:e>
                              <m:r>
                                <a:rPr lang="en-US" sz="2400" b="0" i="1" dirty="0" smtClean="0">
                                  <a:latin typeface="Cambria Math" panose="02040503050406030204" pitchFamily="18" charset="0"/>
                                  <a:ea typeface="Cambria Math" panose="02040503050406030204" pitchFamily="18" charset="0"/>
                                </a:rPr>
                                <m:t>10</m:t>
                              </m:r>
                            </m:e>
                            <m:sup>
                              <m:r>
                                <a:rPr lang="en-US" sz="2400" b="0" i="1" dirty="0" smtClean="0">
                                  <a:latin typeface="Cambria Math" panose="02040503050406030204" pitchFamily="18" charset="0"/>
                                  <a:ea typeface="Cambria Math" panose="02040503050406030204" pitchFamily="18" charset="0"/>
                                </a:rPr>
                                <m:t>4</m:t>
                              </m:r>
                            </m:sup>
                          </m:sSup>
                          <m:r>
                            <a:rPr lang="en-US" sz="2400" b="0" i="1" dirty="0" smtClean="0">
                              <a:latin typeface="Cambria Math" panose="02040503050406030204" pitchFamily="18" charset="0"/>
                              <a:ea typeface="Cambria Math" panose="02040503050406030204" pitchFamily="18" charset="0"/>
                            </a:rPr>
                            <m:t> </m:t>
                          </m:r>
                          <m:r>
                            <m:rPr>
                              <m:sty m:val="p"/>
                            </m:rPr>
                            <a:rPr lang="en-US" sz="2400" b="0" i="0" strike="sngStrike" dirty="0" smtClean="0">
                              <a:latin typeface="Cambria Math" panose="02040503050406030204" pitchFamily="18" charset="0"/>
                              <a:ea typeface="Cambria Math" panose="02040503050406030204" pitchFamily="18" charset="0"/>
                            </a:rPr>
                            <m:t>C</m:t>
                          </m:r>
                        </m:e>
                      </m:d>
                      <m:d>
                        <m:dPr>
                          <m:ctrlPr>
                            <a:rPr lang="en-US" sz="2400" i="1" dirty="0" smtClean="0">
                              <a:latin typeface="Cambria Math" panose="02040503050406030204" pitchFamily="18" charset="0"/>
                            </a:rPr>
                          </m:ctrlPr>
                        </m:dPr>
                        <m:e>
                          <m:f>
                            <m:fPr>
                              <m:ctrlPr>
                                <a:rPr lang="en-US" sz="2400" i="1" dirty="0" smtClean="0">
                                  <a:latin typeface="Cambria Math" panose="02040503050406030204" pitchFamily="18" charset="0"/>
                                </a:rPr>
                              </m:ctrlPr>
                            </m:fPr>
                            <m:num>
                              <m:r>
                                <a:rPr lang="en-US" sz="2400" b="0" i="1" dirty="0" smtClean="0">
                                  <a:latin typeface="Cambria Math" panose="02040503050406030204" pitchFamily="18" charset="0"/>
                                </a:rPr>
                                <m:t>1 </m:t>
                              </m:r>
                              <m:r>
                                <m:rPr>
                                  <m:sty m:val="p"/>
                                </m:rPr>
                                <a:rPr lang="en-US" sz="2400" b="0" i="0" strike="sngStrike" dirty="0" smtClean="0">
                                  <a:latin typeface="Cambria Math" panose="02040503050406030204" pitchFamily="18" charset="0"/>
                                </a:rPr>
                                <m:t>mol</m:t>
                              </m:r>
                              <m:r>
                                <a:rPr lang="en-US" sz="2400" b="0" i="1" strike="sngStrike" dirty="0" smtClean="0">
                                  <a:latin typeface="Cambria Math" panose="02040503050406030204" pitchFamily="18" charset="0"/>
                                </a:rPr>
                                <m:t> </m:t>
                              </m:r>
                              <m:sSup>
                                <m:sSupPr>
                                  <m:ctrlPr>
                                    <a:rPr lang="en-US" sz="2400" i="1" strike="sngStrike" dirty="0">
                                      <a:latin typeface="Cambria Math" panose="02040503050406030204" pitchFamily="18" charset="0"/>
                                    </a:rPr>
                                  </m:ctrlPr>
                                </m:sSupPr>
                                <m:e>
                                  <m:r>
                                    <a:rPr lang="en-US" sz="2400" i="1" strike="sngStrike" dirty="0">
                                      <a:latin typeface="Cambria Math" panose="02040503050406030204" pitchFamily="18" charset="0"/>
                                    </a:rPr>
                                    <m:t>𝑒</m:t>
                                  </m:r>
                                </m:e>
                                <m:sup>
                                  <m:r>
                                    <a:rPr lang="en-US" sz="2400" i="1" strike="sngStrike" dirty="0">
                                      <a:latin typeface="Cambria Math" panose="02040503050406030204" pitchFamily="18" charset="0"/>
                                    </a:rPr>
                                    <m:t>−</m:t>
                                  </m:r>
                                </m:sup>
                              </m:sSup>
                            </m:num>
                            <m:den>
                              <m:r>
                                <a:rPr lang="en-US" sz="2400" b="0" i="1" dirty="0" smtClean="0">
                                  <a:latin typeface="Cambria Math" panose="02040503050406030204" pitchFamily="18" charset="0"/>
                                </a:rPr>
                                <m:t>96,500 </m:t>
                              </m:r>
                              <m:r>
                                <m:rPr>
                                  <m:sty m:val="p"/>
                                </m:rPr>
                                <a:rPr lang="en-US" sz="2400" b="0" i="0" strike="sngStrike" dirty="0" smtClean="0">
                                  <a:latin typeface="Cambria Math" panose="02040503050406030204" pitchFamily="18" charset="0"/>
                                </a:rPr>
                                <m:t>C</m:t>
                              </m:r>
                            </m:den>
                          </m:f>
                        </m:e>
                      </m:d>
                      <m:d>
                        <m:dPr>
                          <m:ctrlPr>
                            <a:rPr lang="en-US" sz="2400" i="1" dirty="0" smtClean="0">
                              <a:latin typeface="Cambria Math" panose="02040503050406030204" pitchFamily="18" charset="0"/>
                            </a:rPr>
                          </m:ctrlPr>
                        </m:dPr>
                        <m:e>
                          <m:f>
                            <m:fPr>
                              <m:ctrlPr>
                                <a:rPr lang="en-US" sz="2400" i="1" dirty="0" smtClean="0">
                                  <a:latin typeface="Cambria Math" panose="02040503050406030204" pitchFamily="18" charset="0"/>
                                </a:rPr>
                              </m:ctrlPr>
                            </m:fPr>
                            <m:num>
                              <m:r>
                                <a:rPr lang="en-US" sz="2400" i="1" dirty="0">
                                  <a:latin typeface="Cambria Math" panose="02040503050406030204" pitchFamily="18" charset="0"/>
                                </a:rPr>
                                <m:t>1 </m:t>
                              </m:r>
                              <m:r>
                                <m:rPr>
                                  <m:sty m:val="p"/>
                                </m:rPr>
                                <a:rPr lang="en-US" sz="2400" dirty="0">
                                  <a:latin typeface="Cambria Math" panose="02040503050406030204" pitchFamily="18" charset="0"/>
                                </a:rPr>
                                <m:t>mol</m:t>
                              </m:r>
                              <m:sSub>
                                <m:sSubPr>
                                  <m:ctrlPr>
                                    <a:rPr lang="en-US" sz="2400" i="1" dirty="0">
                                      <a:latin typeface="Cambria Math" panose="02040503050406030204" pitchFamily="18" charset="0"/>
                                    </a:rPr>
                                  </m:ctrlPr>
                                </m:sSubPr>
                                <m:e>
                                  <m:r>
                                    <a:rPr lang="en-US" sz="2400" b="0" i="0" dirty="0" smtClean="0">
                                      <a:latin typeface="Cambria Math" panose="02040503050406030204" pitchFamily="18" charset="0"/>
                                    </a:rPr>
                                    <m:t> </m:t>
                                  </m:r>
                                  <m:r>
                                    <m:rPr>
                                      <m:sty m:val="p"/>
                                    </m:rPr>
                                    <a:rPr lang="en-US" sz="2400" dirty="0">
                                      <a:latin typeface="Cambria Math" panose="02040503050406030204" pitchFamily="18" charset="0"/>
                                    </a:rPr>
                                    <m:t>H</m:t>
                                  </m:r>
                                </m:e>
                                <m:sub>
                                  <m:r>
                                    <a:rPr lang="en-US" sz="2400" dirty="0">
                                      <a:latin typeface="Cambria Math" panose="02040503050406030204" pitchFamily="18" charset="0"/>
                                    </a:rPr>
                                    <m:t>2</m:t>
                                  </m:r>
                                </m:sub>
                              </m:sSub>
                            </m:num>
                            <m:den>
                              <m:r>
                                <a:rPr lang="en-US" sz="2400" b="0" i="1" dirty="0" smtClean="0">
                                  <a:latin typeface="Cambria Math" panose="02040503050406030204" pitchFamily="18" charset="0"/>
                                </a:rPr>
                                <m:t>2</m:t>
                              </m:r>
                              <m:r>
                                <a:rPr lang="en-US" sz="2400" i="1" dirty="0">
                                  <a:latin typeface="Cambria Math" panose="02040503050406030204" pitchFamily="18" charset="0"/>
                                </a:rPr>
                                <m:t> </m:t>
                              </m:r>
                              <m:r>
                                <m:rPr>
                                  <m:sty m:val="p"/>
                                </m:rPr>
                                <a:rPr lang="en-US" sz="2400" strike="sngStrike" dirty="0">
                                  <a:latin typeface="Cambria Math" panose="02040503050406030204" pitchFamily="18" charset="0"/>
                                </a:rPr>
                                <m:t>mol</m:t>
                              </m:r>
                              <m:r>
                                <a:rPr lang="en-US" sz="2400" b="0" i="1" strike="sngStrike" dirty="0" smtClean="0">
                                  <a:latin typeface="Cambria Math" panose="02040503050406030204" pitchFamily="18" charset="0"/>
                                </a:rPr>
                                <m:t> </m:t>
                              </m:r>
                              <m:sSup>
                                <m:sSupPr>
                                  <m:ctrlPr>
                                    <a:rPr lang="en-US" sz="2400" i="1" strike="sngStrike" dirty="0">
                                      <a:latin typeface="Cambria Math" panose="02040503050406030204" pitchFamily="18" charset="0"/>
                                    </a:rPr>
                                  </m:ctrlPr>
                                </m:sSupPr>
                                <m:e>
                                  <m:r>
                                    <a:rPr lang="en-US" sz="2400" i="1" strike="sngStrike" dirty="0">
                                      <a:latin typeface="Cambria Math" panose="02040503050406030204" pitchFamily="18" charset="0"/>
                                    </a:rPr>
                                    <m:t>𝑒</m:t>
                                  </m:r>
                                </m:e>
                                <m:sup>
                                  <m:r>
                                    <a:rPr lang="en-US" sz="2400" i="1" strike="sngStrike" dirty="0">
                                      <a:latin typeface="Cambria Math" panose="02040503050406030204" pitchFamily="18" charset="0"/>
                                    </a:rPr>
                                    <m:t>−</m:t>
                                  </m:r>
                                </m:sup>
                              </m:sSup>
                            </m:den>
                          </m:f>
                        </m:e>
                      </m:d>
                      <m:r>
                        <a:rPr lang="en-US" sz="2400" b="0" i="1" dirty="0" smtClean="0">
                          <a:latin typeface="Cambria Math" panose="02040503050406030204" pitchFamily="18" charset="0"/>
                        </a:rPr>
                        <m:t>=0.175 </m:t>
                      </m:r>
                      <m:r>
                        <m:rPr>
                          <m:sty m:val="p"/>
                        </m:rPr>
                        <a:rPr lang="en-US" sz="2400" b="0" i="0" dirty="0" smtClean="0">
                          <a:latin typeface="Cambria Math" panose="02040503050406030204" pitchFamily="18" charset="0"/>
                        </a:rPr>
                        <m:t>mol</m:t>
                      </m:r>
                      <m:r>
                        <a:rPr lang="en-US" sz="2400" b="0" i="0" dirty="0" smtClean="0">
                          <a:latin typeface="Cambria Math" panose="02040503050406030204" pitchFamily="18" charset="0"/>
                        </a:rPr>
                        <m:t> </m:t>
                      </m:r>
                      <m:sSub>
                        <m:sSubPr>
                          <m:ctrlPr>
                            <a:rPr lang="en-US" sz="2400" i="1" dirty="0">
                              <a:latin typeface="Cambria Math" panose="02040503050406030204" pitchFamily="18" charset="0"/>
                            </a:rPr>
                          </m:ctrlPr>
                        </m:sSubPr>
                        <m:e>
                          <m:r>
                            <m:rPr>
                              <m:sty m:val="p"/>
                            </m:rPr>
                            <a:rPr lang="en-US" sz="2400" i="0" dirty="0">
                              <a:latin typeface="Cambria Math" panose="02040503050406030204" pitchFamily="18" charset="0"/>
                            </a:rPr>
                            <m:t>H</m:t>
                          </m:r>
                        </m:e>
                        <m:sub>
                          <m:r>
                            <a:rPr lang="en-US" sz="2400" i="0" dirty="0">
                              <a:latin typeface="Cambria Math" panose="02040503050406030204" pitchFamily="18" charset="0"/>
                            </a:rPr>
                            <m:t>2</m:t>
                          </m:r>
                        </m:sub>
                      </m:sSub>
                    </m:oMath>
                  </m:oMathPara>
                </a14:m>
                <a:endParaRPr lang="en-US" sz="2400"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10269" y="952500"/>
                <a:ext cx="9127375" cy="5562601"/>
              </a:xfrm>
              <a:blipFill rotWithShape="0">
                <a:blip r:embed="rId2"/>
                <a:stretch>
                  <a:fillRect l="-1335" t="-986"/>
                </a:stretch>
              </a:blipFill>
            </p:spPr>
            <p:txBody>
              <a:bodyPr/>
              <a:lstStyle/>
              <a:p>
                <a:r>
                  <a:rPr lang="en-US">
                    <a:noFill/>
                  </a:rPr>
                  <a:t> </a:t>
                </a:r>
              </a:p>
            </p:txBody>
          </p:sp>
        </mc:Fallback>
      </mc:AlternateContent>
    </p:spTree>
    <p:extLst>
      <p:ext uri="{BB962C8B-B14F-4D97-AF65-F5344CB8AC3E}">
        <p14:creationId xmlns:p14="http://schemas.microsoft.com/office/powerpoint/2010/main" val="13673400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3837"/>
            <a:ext cx="8915400" cy="533400"/>
          </a:xfrm>
        </p:spPr>
        <p:txBody>
          <a:bodyPr/>
          <a:lstStyle/>
          <a:p>
            <a:pPr defTabSz="1114425">
              <a:tabLst>
                <a:tab pos="3257550" algn="l"/>
              </a:tabLst>
            </a:pPr>
            <a:r>
              <a:rPr lang="en-US" b="1" kern="0" dirty="0">
                <a:solidFill>
                  <a:srgbClr val="FFF799"/>
                </a:solidFill>
              </a:rPr>
              <a:t>SAMPLE PROBLEM	 </a:t>
            </a:r>
            <a:r>
              <a:rPr lang="en-US" b="1" kern="0" dirty="0">
                <a:solidFill>
                  <a:schemeClr val="bg1"/>
                </a:solidFill>
              </a:rPr>
              <a:t>19.8	Solution</a:t>
            </a:r>
            <a:r>
              <a:rPr lang="en-US" b="1" dirty="0">
                <a:solidFill>
                  <a:schemeClr val="bg1"/>
                </a:solidFill>
              </a:rPr>
              <a:t>, Cont.</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52500"/>
                <a:ext cx="9029700" cy="4343400"/>
              </a:xfrm>
            </p:spPr>
            <p:txBody>
              <a:bodyPr/>
              <a:lstStyle/>
              <a:p>
                <a:pPr>
                  <a:spcBef>
                    <a:spcPts val="0"/>
                  </a:spcBef>
                  <a:spcAft>
                    <a:spcPts val="1400"/>
                  </a:spcAft>
                </a:pPr>
                <a:r>
                  <a:rPr lang="en-US" b="1" dirty="0">
                    <a:solidFill>
                      <a:srgbClr val="43638E"/>
                    </a:solidFill>
                  </a:rPr>
                  <a:t>Solution</a:t>
                </a:r>
                <a:endParaRPr lang="en-US" sz="2400" dirty="0">
                  <a:solidFill>
                    <a:srgbClr val="43638E"/>
                  </a:solidFill>
                </a:endParaRPr>
              </a:p>
              <a:p>
                <a:pPr marL="228600" indent="53975">
                  <a:spcAft>
                    <a:spcPts val="1200"/>
                  </a:spcAft>
                </a:pPr>
                <a14:m>
                  <m:oMathPara xmlns:m="http://schemas.openxmlformats.org/officeDocument/2006/math">
                    <m:oMathParaPr>
                      <m:jc m:val="left"/>
                    </m:oMathParaPr>
                    <m:oMath xmlns:m="http://schemas.openxmlformats.org/officeDocument/2006/math">
                      <m:r>
                        <a:rPr lang="en-US" sz="2400" i="1">
                          <a:latin typeface="Cambria Math" panose="02040503050406030204" pitchFamily="18" charset="0"/>
                        </a:rPr>
                        <m:t>𝑉</m:t>
                      </m:r>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𝑛𝑅𝑇</m:t>
                          </m:r>
                        </m:num>
                        <m:den>
                          <m:r>
                            <a:rPr lang="en-US" sz="2400" i="1">
                              <a:latin typeface="Cambria Math" panose="02040503050406030204" pitchFamily="18" charset="0"/>
                            </a:rPr>
                            <m:t>𝑃</m:t>
                          </m:r>
                        </m:den>
                      </m:f>
                    </m:oMath>
                  </m:oMathPara>
                </a14:m>
                <a:endParaRPr lang="en-US" sz="2400" dirty="0"/>
              </a:p>
              <a:p>
                <a:pPr marL="517525"/>
                <a14:m>
                  <m:oMathPara xmlns:m="http://schemas.openxmlformats.org/officeDocument/2006/math">
                    <m:oMathParaPr>
                      <m:jc m:val="left"/>
                    </m:oMathParaPr>
                    <m:oMath xmlns:m="http://schemas.openxmlformats.org/officeDocument/2006/math">
                      <m:r>
                        <a:rPr lang="en-US" sz="2400" i="1">
                          <a:latin typeface="Cambria Math" panose="02040503050406030204" pitchFamily="18" charset="0"/>
                        </a:rPr>
                        <m:t>=</m:t>
                      </m:r>
                      <m:f>
                        <m:fPr>
                          <m:ctrlPr>
                            <a:rPr lang="en-US" sz="2400" i="1">
                              <a:latin typeface="Cambria Math" panose="02040503050406030204" pitchFamily="18" charset="0"/>
                            </a:rPr>
                          </m:ctrlPr>
                        </m:fPr>
                        <m:num>
                          <m:d>
                            <m:dPr>
                              <m:ctrlPr>
                                <a:rPr lang="en-US" sz="2400" i="1">
                                  <a:latin typeface="Cambria Math" panose="02040503050406030204" pitchFamily="18" charset="0"/>
                                </a:rPr>
                              </m:ctrlPr>
                            </m:dPr>
                            <m:e>
                              <m:r>
                                <a:rPr lang="en-US" sz="2400" i="1">
                                  <a:latin typeface="Cambria Math" panose="02040503050406030204" pitchFamily="18" charset="0"/>
                                </a:rPr>
                                <m:t>0.</m:t>
                              </m:r>
                              <m:r>
                                <a:rPr lang="en-US" sz="2400" b="0" i="1" smtClean="0">
                                  <a:latin typeface="Cambria Math" panose="02040503050406030204" pitchFamily="18" charset="0"/>
                                </a:rPr>
                                <m:t>175</m:t>
                              </m:r>
                              <m:r>
                                <a:rPr lang="en-US" sz="2400" i="1">
                                  <a:latin typeface="Cambria Math" panose="02040503050406030204" pitchFamily="18" charset="0"/>
                                </a:rPr>
                                <m:t> </m:t>
                              </m:r>
                              <m:r>
                                <m:rPr>
                                  <m:sty m:val="p"/>
                                </m:rPr>
                                <a:rPr lang="en-US" sz="2400">
                                  <a:latin typeface="Cambria Math" panose="02040503050406030204" pitchFamily="18" charset="0"/>
                                </a:rPr>
                                <m:t>mol</m:t>
                              </m:r>
                            </m:e>
                          </m:d>
                          <m:d>
                            <m:dPr>
                              <m:ctrlPr>
                                <a:rPr lang="en-US" sz="2400" i="1">
                                  <a:latin typeface="Cambria Math" panose="02040503050406030204" pitchFamily="18" charset="0"/>
                                </a:rPr>
                              </m:ctrlPr>
                            </m:dPr>
                            <m:e>
                              <m:r>
                                <a:rPr lang="en-US" sz="2400" i="1">
                                  <a:latin typeface="Cambria Math" panose="02040503050406030204" pitchFamily="18" charset="0"/>
                                </a:rPr>
                                <m:t>0.08206 </m:t>
                              </m:r>
                              <m:r>
                                <m:rPr>
                                  <m:sty m:val="p"/>
                                </m:rPr>
                                <a:rPr lang="en-US" sz="2400">
                                  <a:latin typeface="Cambria Math" panose="02040503050406030204" pitchFamily="18" charset="0"/>
                                </a:rPr>
                                <m:t>L</m:t>
                              </m:r>
                              <m:r>
                                <a:rPr lang="en-US" sz="2400">
                                  <a:latin typeface="Cambria Math" panose="02040503050406030204" pitchFamily="18" charset="0"/>
                                </a:rPr>
                                <m:t> ∙</m:t>
                              </m:r>
                              <m:f>
                                <m:fPr>
                                  <m:type m:val="lin"/>
                                  <m:ctrlPr>
                                    <a:rPr lang="en-US" sz="2400" i="1">
                                      <a:latin typeface="Cambria Math" panose="02040503050406030204" pitchFamily="18" charset="0"/>
                                      <a:ea typeface="Cambria Math" panose="02040503050406030204" pitchFamily="18" charset="0"/>
                                    </a:rPr>
                                  </m:ctrlPr>
                                </m:fPr>
                                <m:num>
                                  <m:r>
                                    <m:rPr>
                                      <m:sty m:val="p"/>
                                    </m:rPr>
                                    <a:rPr lang="en-US" sz="2400">
                                      <a:latin typeface="Cambria Math" panose="02040503050406030204" pitchFamily="18" charset="0"/>
                                      <a:ea typeface="Cambria Math" panose="02040503050406030204" pitchFamily="18" charset="0"/>
                                    </a:rPr>
                                    <m:t>atm</m:t>
                                  </m:r>
                                </m:num>
                                <m:den>
                                  <m:r>
                                    <m:rPr>
                                      <m:sty m:val="p"/>
                                    </m:rPr>
                                    <a:rPr lang="en-US" sz="2400">
                                      <a:latin typeface="Cambria Math" panose="02040503050406030204" pitchFamily="18" charset="0"/>
                                      <a:ea typeface="Cambria Math" panose="02040503050406030204" pitchFamily="18" charset="0"/>
                                    </a:rPr>
                                    <m:t>K</m:t>
                                  </m:r>
                                </m:den>
                              </m:f>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d>
                            <m:dPr>
                              <m:ctrlPr>
                                <a:rPr lang="en-US" sz="2400" i="1">
                                  <a:latin typeface="Cambria Math" panose="02040503050406030204" pitchFamily="18" charset="0"/>
                                </a:rPr>
                              </m:ctrlPr>
                            </m:dPr>
                            <m:e>
                              <m:r>
                                <a:rPr lang="en-US" sz="2400" i="1">
                                  <a:latin typeface="Cambria Math" panose="02040503050406030204" pitchFamily="18" charset="0"/>
                                </a:rPr>
                                <m:t>273.15</m:t>
                              </m:r>
                            </m:e>
                          </m:d>
                        </m:num>
                        <m:den>
                          <m:r>
                            <a:rPr lang="en-US" sz="2400">
                              <a:latin typeface="Cambria Math" panose="02040503050406030204" pitchFamily="18" charset="0"/>
                            </a:rPr>
                            <m:t> </m:t>
                          </m:r>
                          <m:r>
                            <a:rPr lang="en-US" sz="2400" b="0" i="0" smtClean="0">
                              <a:latin typeface="Cambria Math" panose="02040503050406030204" pitchFamily="18" charset="0"/>
                            </a:rPr>
                            <m:t>1 </m:t>
                          </m:r>
                          <m:r>
                            <m:rPr>
                              <m:sty m:val="p"/>
                            </m:rPr>
                            <a:rPr lang="en-US" sz="2400">
                              <a:latin typeface="Cambria Math" panose="02040503050406030204" pitchFamily="18" charset="0"/>
                            </a:rPr>
                            <m:t>atm</m:t>
                          </m:r>
                        </m:den>
                      </m:f>
                      <m:r>
                        <a:rPr lang="en-US" sz="2400" i="1">
                          <a:latin typeface="Cambria Math" panose="02040503050406030204" pitchFamily="18" charset="0"/>
                        </a:rPr>
                        <m:t>=</m:t>
                      </m:r>
                      <m:r>
                        <a:rPr lang="en-US" sz="2400" b="0" i="1" smtClean="0">
                          <a:latin typeface="Cambria Math" panose="02040503050406030204" pitchFamily="18" charset="0"/>
                        </a:rPr>
                        <m:t>3</m:t>
                      </m:r>
                      <m:r>
                        <a:rPr lang="en-US" sz="2400" i="1">
                          <a:latin typeface="Cambria Math" panose="02040503050406030204" pitchFamily="18" charset="0"/>
                        </a:rPr>
                        <m:t>.9</m:t>
                      </m:r>
                      <m:r>
                        <a:rPr lang="en-US" sz="2400" b="0" i="1" smtClean="0">
                          <a:latin typeface="Cambria Math" panose="02040503050406030204" pitchFamily="18" charset="0"/>
                        </a:rPr>
                        <m:t>2</m:t>
                      </m:r>
                      <m:r>
                        <a:rPr lang="en-US" sz="2400" i="1">
                          <a:latin typeface="Cambria Math" panose="02040503050406030204" pitchFamily="18" charset="0"/>
                        </a:rPr>
                        <m:t> </m:t>
                      </m:r>
                      <m:r>
                        <m:rPr>
                          <m:sty m:val="p"/>
                        </m:rPr>
                        <a:rPr lang="en-US" sz="2400">
                          <a:latin typeface="Cambria Math" panose="02040503050406030204" pitchFamily="18" charset="0"/>
                        </a:rPr>
                        <m:t>L</m:t>
                      </m:r>
                      <m:r>
                        <a:rPr lang="en-US" sz="2400">
                          <a:latin typeface="Cambria Math" panose="02040503050406030204" pitchFamily="18" charset="0"/>
                        </a:rPr>
                        <m:t> </m:t>
                      </m:r>
                      <m:sSub>
                        <m:sSubPr>
                          <m:ctrlPr>
                            <a:rPr lang="en-US" sz="2400" i="1">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a:latin typeface="Cambria Math" panose="02040503050406030204" pitchFamily="18" charset="0"/>
                            </a:rPr>
                            <m:t>2</m:t>
                          </m:r>
                        </m:sub>
                      </m:sSub>
                    </m:oMath>
                  </m:oMathPara>
                </a14:m>
                <a:endParaRPr lang="en-US" sz="2400"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52500"/>
                <a:ext cx="9029700" cy="4343400"/>
              </a:xfrm>
              <a:blipFill rotWithShape="0">
                <a:blip r:embed="rId2"/>
                <a:stretch>
                  <a:fillRect l="-1350" t="-1262"/>
                </a:stretch>
              </a:blipFill>
            </p:spPr>
            <p:txBody>
              <a:bodyPr/>
              <a:lstStyle/>
              <a:p>
                <a:r>
                  <a:rPr lang="en-US">
                    <a:noFill/>
                  </a:rPr>
                  <a:t> </a:t>
                </a:r>
              </a:p>
            </p:txBody>
          </p:sp>
        </mc:Fallback>
      </mc:AlternateContent>
    </p:spTree>
    <p:extLst>
      <p:ext uri="{BB962C8B-B14F-4D97-AF65-F5344CB8AC3E}">
        <p14:creationId xmlns:p14="http://schemas.microsoft.com/office/powerpoint/2010/main" val="22686075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458200" cy="685800"/>
          </a:xfrm>
          <a:prstGeom prst="rect">
            <a:avLst/>
          </a:prstGeom>
        </p:spPr>
        <p:txBody>
          <a:bodyPr/>
          <a:lstStyle/>
          <a:p>
            <a:pPr marL="1257300" indent="-1257300"/>
            <a:r>
              <a:rPr lang="en-US" dirty="0">
                <a:solidFill>
                  <a:schemeClr val="bg1"/>
                </a:solidFill>
              </a:rPr>
              <a:t>19.8</a:t>
            </a:r>
            <a:r>
              <a:rPr lang="en-US" dirty="0"/>
              <a:t>	Corrosion	</a:t>
            </a:r>
          </a:p>
        </p:txBody>
      </p:sp>
      <p:sp>
        <p:nvSpPr>
          <p:cNvPr id="24" name="Text Placeholder 23"/>
          <p:cNvSpPr>
            <a:spLocks noGrp="1"/>
          </p:cNvSpPr>
          <p:nvPr>
            <p:ph type="body" sz="quarter" idx="22"/>
          </p:nvPr>
        </p:nvSpPr>
        <p:spPr>
          <a:xfrm>
            <a:off x="3962400" y="1219200"/>
            <a:ext cx="1562100" cy="457200"/>
          </a:xfrm>
        </p:spPr>
        <p:txBody>
          <a:bodyPr/>
          <a:lstStyle/>
          <a:p>
            <a:pPr algn="l"/>
            <a:r>
              <a:rPr lang="en-US" b="1" dirty="0"/>
              <a:t>Topics</a:t>
            </a:r>
          </a:p>
        </p:txBody>
      </p:sp>
      <p:sp>
        <p:nvSpPr>
          <p:cNvPr id="25" name="Content Placeholder 24"/>
          <p:cNvSpPr>
            <a:spLocks noGrp="1"/>
          </p:cNvSpPr>
          <p:nvPr>
            <p:ph sz="quarter" idx="23"/>
          </p:nvPr>
        </p:nvSpPr>
        <p:spPr>
          <a:xfrm>
            <a:off x="3581400" y="1870710"/>
            <a:ext cx="1981200" cy="922021"/>
          </a:xfrm>
        </p:spPr>
        <p:txBody>
          <a:bodyPr/>
          <a:lstStyle/>
          <a:p>
            <a:r>
              <a:rPr lang="en-US" dirty="0"/>
              <a:t>Corrosion	</a:t>
            </a:r>
          </a:p>
        </p:txBody>
      </p:sp>
    </p:spTree>
    <p:extLst>
      <p:ext uri="{BB962C8B-B14F-4D97-AF65-F5344CB8AC3E}">
        <p14:creationId xmlns:p14="http://schemas.microsoft.com/office/powerpoint/2010/main" val="36382610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458200" cy="703053"/>
          </a:xfrm>
        </p:spPr>
        <p:txBody>
          <a:bodyPr/>
          <a:lstStyle/>
          <a:p>
            <a:pPr marL="1192213" indent="-1192213"/>
            <a:r>
              <a:rPr lang="en-US" dirty="0">
                <a:solidFill>
                  <a:schemeClr val="bg1"/>
                </a:solidFill>
              </a:rPr>
              <a:t>19.8</a:t>
            </a:r>
            <a:r>
              <a:rPr lang="en-US" dirty="0"/>
              <a:t>	</a:t>
            </a:r>
            <a:r>
              <a:rPr lang="en-US" b="1" i="1" dirty="0"/>
              <a:t> </a:t>
            </a:r>
            <a:r>
              <a:rPr lang="en-US" dirty="0"/>
              <a:t>Corrosion-1</a:t>
            </a:r>
          </a:p>
        </p:txBody>
      </p:sp>
      <p:sp>
        <p:nvSpPr>
          <p:cNvPr id="17" name="Text Placeholder 16"/>
          <p:cNvSpPr>
            <a:spLocks noGrp="1"/>
          </p:cNvSpPr>
          <p:nvPr>
            <p:ph type="body" sz="quarter" idx="22"/>
          </p:nvPr>
        </p:nvSpPr>
        <p:spPr>
          <a:xfrm>
            <a:off x="0" y="1093045"/>
            <a:ext cx="9120809" cy="501693"/>
          </a:xfrm>
        </p:spPr>
        <p:txBody>
          <a:bodyPr/>
          <a:lstStyle/>
          <a:p>
            <a:r>
              <a:rPr lang="en-US" dirty="0"/>
              <a:t>Corrosion</a:t>
            </a:r>
            <a:endParaRPr lang="en-US" b="1" dirty="0"/>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23"/>
              </p:nvPr>
            </p:nvSpPr>
            <p:spPr>
              <a:xfrm>
                <a:off x="0" y="1613118"/>
                <a:ext cx="9031358" cy="5181602"/>
              </a:xfrm>
            </p:spPr>
            <p:txBody>
              <a:bodyPr/>
              <a:lstStyle/>
              <a:p>
                <a:pPr>
                  <a:spcAft>
                    <a:spcPts val="1200"/>
                  </a:spcAft>
                </a:pPr>
                <a:r>
                  <a:rPr lang="en-US" dirty="0"/>
                  <a:t>The term </a:t>
                </a:r>
                <a:r>
                  <a:rPr lang="en-US" b="1" i="1" dirty="0"/>
                  <a:t>corrosion </a:t>
                </a:r>
                <a:r>
                  <a:rPr lang="en-US" dirty="0"/>
                  <a:t>generally refers to the deterioration of a metal by an electrochemical process. </a:t>
                </a:r>
              </a:p>
              <a:p>
                <a:pPr marL="174625" algn="ctr">
                  <a:spcAft>
                    <a:spcPts val="1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Fe</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Fe</m:t>
                          </m:r>
                        </m:e>
                        <m:sup>
                          <m:r>
                            <a:rPr lang="en-US" b="0" i="1"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m:oMathPara>
                </a14:m>
                <a:endParaRPr lang="en-US" dirty="0"/>
              </a:p>
              <a:p>
                <a:pPr algn="ctr">
                  <a:spcAft>
                    <a:spcPts val="28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4</m:t>
                          </m:r>
                          <m:r>
                            <m:rPr>
                              <m:sty m:val="p"/>
                            </m:rPr>
                            <a:rPr lang="en-US" b="0" i="0"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4</m:t>
                          </m:r>
                          <m:r>
                            <a:rPr lang="en-US" b="0" i="1" smtClean="0">
                              <a:latin typeface="Cambria Math" panose="02040503050406030204" pitchFamily="18" charset="0"/>
                            </a:rPr>
                            <m:t>𝑒</m:t>
                          </m:r>
                        </m:e>
                        <m:sup>
                          <m:r>
                            <a:rPr lang="en-US" b="0" i="1" smtClean="0">
                              <a:latin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algn="ctr">
                  <a:spcBef>
                    <a:spcPts val="0"/>
                  </a:spcBef>
                  <a:spcAft>
                    <a:spcPts val="15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2</m:t>
                      </m:r>
                      <m:r>
                        <m:rPr>
                          <m:sty m:val="p"/>
                        </m:rPr>
                        <a:rPr lang="en-US">
                          <a:latin typeface="Cambria Math" panose="02040503050406030204" pitchFamily="18" charset="0"/>
                        </a:rPr>
                        <m:t>Fe</m:t>
                      </m:r>
                      <m:d>
                        <m:dPr>
                          <m:ctrlPr>
                            <a:rPr lang="en-US" i="1">
                              <a:latin typeface="Cambria Math" panose="02040503050406030204" pitchFamily="18" charset="0"/>
                            </a:rPr>
                          </m:ctrlPr>
                        </m:dPr>
                        <m:e>
                          <m:r>
                            <a:rPr lang="en-US" i="1">
                              <a:latin typeface="Cambria Math" panose="02040503050406030204" pitchFamily="18" charset="0"/>
                            </a:rPr>
                            <m:t>𝑠</m:t>
                          </m:r>
                        </m:e>
                      </m:d>
                      <m:r>
                        <a:rPr lang="en-US" b="0" i="1"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4</m:t>
                          </m:r>
                          <m:r>
                            <m:rPr>
                              <m:sty m:val="p"/>
                            </m:rPr>
                            <a:rPr lang="en-US" i="0">
                              <a:latin typeface="Cambria Math" panose="02040503050406030204" pitchFamily="18" charset="0"/>
                            </a:rPr>
                            <m:t>H</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Fe</m:t>
                          </m:r>
                        </m:e>
                        <m:sup>
                          <m:r>
                            <a:rPr lang="en-US" i="1">
                              <a:latin typeface="Cambria Math" panose="02040503050406030204" pitchFamily="18" charset="0"/>
                              <a:ea typeface="Cambria Math" panose="02040503050406030204" pitchFamily="18" charset="0"/>
                            </a:rPr>
                            <m:t>2+</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oMath>
                  </m:oMathPara>
                </a14:m>
                <a:endParaRPr lang="en-US" dirty="0"/>
              </a:p>
              <a:p>
                <a:pPr marL="228600" indent="-53975">
                  <a:spcBef>
                    <a:spcPts val="0"/>
                  </a:spcBef>
                  <a:spcAft>
                    <a:spcPts val="1800"/>
                  </a:spcAft>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cell</m:t>
                          </m:r>
                        </m:sub>
                        <m:sup>
                          <m:r>
                            <a:rPr lang="en-US" i="1">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a:latin typeface="Cambria Math" panose="02040503050406030204" pitchFamily="18" charset="0"/>
                            </a:rPr>
                            <m:t>cathode</m:t>
                          </m:r>
                        </m:sub>
                        <m:sup>
                          <m:r>
                            <a:rPr lang="en-US">
                              <a:latin typeface="Cambria Math" panose="02040503050406030204" pitchFamily="18" charset="0"/>
                              <a:ea typeface="Cambria Math" panose="02040503050406030204" pitchFamily="18" charset="0"/>
                            </a:rPr>
                            <m:t>°</m:t>
                          </m:r>
                        </m:sup>
                      </m:sSubSup>
                      <m:r>
                        <a:rPr lang="en-US">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𝐸</m:t>
                          </m:r>
                        </m:e>
                        <m:sub>
                          <m:r>
                            <m:rPr>
                              <m:sty m:val="p"/>
                            </m:rPr>
                            <a:rPr lang="en-US" i="0">
                              <a:latin typeface="Cambria Math" panose="02040503050406030204" pitchFamily="18" charset="0"/>
                            </a:rPr>
                            <m:t>anode</m:t>
                          </m:r>
                        </m:sub>
                        <m:sup>
                          <m:r>
                            <a:rPr lang="en-US" i="1">
                              <a:latin typeface="Cambria Math" panose="02040503050406030204" pitchFamily="18" charset="0"/>
                              <a:ea typeface="Cambria Math" panose="02040503050406030204" pitchFamily="18" charset="0"/>
                            </a:rPr>
                            <m:t>°</m:t>
                          </m:r>
                        </m:sup>
                      </m:sSubSup>
                    </m:oMath>
                  </m:oMathPara>
                </a14:m>
                <a:endParaRPr lang="en-US" i="1" dirty="0"/>
              </a:p>
              <a:p>
                <a:pPr marL="3200400" indent="107950">
                  <a:spcBef>
                    <a:spcPts val="0"/>
                  </a:spcBef>
                  <a:spcAft>
                    <a:spcPts val="18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b="0" i="0" smtClean="0">
                          <a:latin typeface="Cambria Math" panose="02040503050406030204" pitchFamily="18" charset="0"/>
                        </a:rPr>
                        <m:t>1</m:t>
                      </m:r>
                      <m:r>
                        <a:rPr lang="en-US" i="0">
                          <a:latin typeface="Cambria Math" panose="02040503050406030204" pitchFamily="18" charset="0"/>
                        </a:rPr>
                        <m:t>.</m:t>
                      </m:r>
                      <m:r>
                        <a:rPr lang="en-US" b="0" i="0" smtClean="0">
                          <a:latin typeface="Cambria Math" panose="02040503050406030204" pitchFamily="18" charset="0"/>
                        </a:rPr>
                        <m:t>23</m:t>
                      </m:r>
                      <m:r>
                        <a:rPr lang="en-US" i="0">
                          <a:latin typeface="Cambria Math" panose="02040503050406030204" pitchFamily="18" charset="0"/>
                        </a:rPr>
                        <m:t> </m:t>
                      </m:r>
                      <m:r>
                        <m:rPr>
                          <m:sty m:val="p"/>
                        </m:rPr>
                        <a:rPr lang="en-US" i="0">
                          <a:latin typeface="Cambria Math" panose="02040503050406030204" pitchFamily="18" charset="0"/>
                        </a:rPr>
                        <m:t>V</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−0.</m:t>
                          </m:r>
                          <m:r>
                            <a:rPr lang="en-US" b="0" i="1" smtClean="0">
                              <a:latin typeface="Cambria Math" panose="02040503050406030204" pitchFamily="18" charset="0"/>
                            </a:rPr>
                            <m:t>44</m:t>
                          </m:r>
                          <m:r>
                            <a:rPr lang="en-US" i="1">
                              <a:latin typeface="Cambria Math" panose="02040503050406030204" pitchFamily="18" charset="0"/>
                            </a:rPr>
                            <m:t> </m:t>
                          </m:r>
                          <m:r>
                            <m:rPr>
                              <m:sty m:val="p"/>
                            </m:rPr>
                            <a:rPr lang="en-US" i="0">
                              <a:latin typeface="Cambria Math" panose="02040503050406030204" pitchFamily="18" charset="0"/>
                            </a:rPr>
                            <m:t>V</m:t>
                          </m:r>
                        </m:e>
                      </m:d>
                    </m:oMath>
                  </m:oMathPara>
                </a14:m>
                <a:endParaRPr lang="en-US" i="1" dirty="0"/>
              </a:p>
              <a:p>
                <a:pPr marL="3200400">
                  <a:spcBef>
                    <a:spcPts val="0"/>
                  </a:spcBef>
                  <a:spcAft>
                    <a:spcPts val="28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i="0">
                          <a:latin typeface="Cambria Math" panose="02040503050406030204" pitchFamily="18" charset="0"/>
                        </a:rPr>
                        <m:t>1.</m:t>
                      </m:r>
                      <m:r>
                        <a:rPr lang="en-US" b="0" i="0" smtClean="0">
                          <a:latin typeface="Cambria Math" panose="02040503050406030204" pitchFamily="18" charset="0"/>
                        </a:rPr>
                        <m:t>67</m:t>
                      </m:r>
                      <m:r>
                        <a:rPr lang="en-US" i="0">
                          <a:latin typeface="Cambria Math" panose="02040503050406030204" pitchFamily="18" charset="0"/>
                        </a:rPr>
                        <m:t> </m:t>
                      </m:r>
                      <m:r>
                        <m:rPr>
                          <m:sty m:val="p"/>
                        </m:rPr>
                        <a:rPr lang="en-US" i="0">
                          <a:latin typeface="Cambria Math" panose="02040503050406030204" pitchFamily="18" charset="0"/>
                        </a:rPr>
                        <m:t>V</m:t>
                      </m:r>
                    </m:oMath>
                  </m:oMathPara>
                </a14:m>
                <a:endParaRPr lang="en-US"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23"/>
              </p:nvPr>
            </p:nvSpPr>
            <p:spPr>
              <a:xfrm>
                <a:off x="0" y="1613118"/>
                <a:ext cx="9031358" cy="5181602"/>
              </a:xfrm>
              <a:blipFill rotWithShape="0">
                <a:blip r:embed="rId3"/>
                <a:stretch>
                  <a:fillRect l="-1350" t="-1176"/>
                </a:stretch>
              </a:blipFill>
            </p:spPr>
            <p:txBody>
              <a:bodyPr/>
              <a:lstStyle/>
              <a:p>
                <a:r>
                  <a:rPr lang="en-US">
                    <a:noFill/>
                  </a:rPr>
                  <a:t> </a:t>
                </a:r>
              </a:p>
            </p:txBody>
          </p:sp>
        </mc:Fallback>
      </mc:AlternateContent>
    </p:spTree>
    <p:extLst>
      <p:ext uri="{BB962C8B-B14F-4D97-AF65-F5344CB8AC3E}">
        <p14:creationId xmlns:p14="http://schemas.microsoft.com/office/powerpoint/2010/main" val="13829242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8888" indent="-1258888"/>
            <a:r>
              <a:rPr lang="en-US" dirty="0">
                <a:solidFill>
                  <a:schemeClr val="bg1"/>
                </a:solidFill>
              </a:rPr>
              <a:t>19.8</a:t>
            </a:r>
            <a:r>
              <a:rPr lang="en-US" dirty="0"/>
              <a:t>	</a:t>
            </a:r>
            <a:r>
              <a:rPr lang="en-US" dirty="0">
                <a:latin typeface="Calibri"/>
              </a:rPr>
              <a:t>Corrosion-</a:t>
            </a:r>
            <a:r>
              <a:rPr lang="en-US" dirty="0"/>
              <a:t>2</a:t>
            </a:r>
          </a:p>
        </p:txBody>
      </p:sp>
      <p:sp>
        <p:nvSpPr>
          <p:cNvPr id="16" name="Text Placeholder 15"/>
          <p:cNvSpPr>
            <a:spLocks noGrp="1"/>
          </p:cNvSpPr>
          <p:nvPr>
            <p:ph type="body" sz="quarter" idx="22"/>
          </p:nvPr>
        </p:nvSpPr>
        <p:spPr>
          <a:xfrm>
            <a:off x="0" y="1093045"/>
            <a:ext cx="9120809" cy="501693"/>
          </a:xfrm>
        </p:spPr>
        <p:txBody>
          <a:bodyPr/>
          <a:lstStyle/>
          <a:p>
            <a:r>
              <a:rPr lang="en-US" dirty="0">
                <a:latin typeface="Calibri"/>
              </a:rPr>
              <a:t>Corrosion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23"/>
              </p:nvPr>
            </p:nvSpPr>
            <p:spPr>
              <a:xfrm>
                <a:off x="0" y="1578758"/>
                <a:ext cx="9130748" cy="2176485"/>
              </a:xfrm>
            </p:spPr>
            <p:txBody>
              <a:bodyPr/>
              <a:lstStyle/>
              <a:p>
                <a:pPr>
                  <a:spcAft>
                    <a:spcPts val="3000"/>
                  </a:spcAft>
                </a:pPr>
                <a:r>
                  <a:rPr lang="en-US" dirty="0"/>
                  <a:t>The Fe</a:t>
                </a:r>
                <a:r>
                  <a:rPr lang="en-US" baseline="30000" dirty="0"/>
                  <a:t>2+</a:t>
                </a:r>
                <a:r>
                  <a:rPr lang="en-US" dirty="0"/>
                  <a:t> ions formed at the anode are further oxidized by oxygen as follows: </a:t>
                </a:r>
              </a:p>
              <a:p>
                <a:pPr marL="53975" indent="-53975"/>
                <a14:m>
                  <m:oMathPara xmlns:m="http://schemas.openxmlformats.org/officeDocument/2006/math">
                    <m:oMathParaPr>
                      <m:jc m:val="left"/>
                    </m:oMathParaPr>
                    <m:oMath xmlns:m="http://schemas.openxmlformats.org/officeDocument/2006/math">
                      <m:sSup>
                        <m:sSupPr>
                          <m:ctrlPr>
                            <a:rPr lang="en-US" sz="2200" i="1" smtClean="0">
                              <a:latin typeface="Cambria Math" panose="02040503050406030204" pitchFamily="18" charset="0"/>
                            </a:rPr>
                          </m:ctrlPr>
                        </m:sSupPr>
                        <m:e>
                          <m:r>
                            <a:rPr lang="en-US" sz="2200" i="1">
                              <a:latin typeface="Cambria Math" panose="02040503050406030204" pitchFamily="18" charset="0"/>
                            </a:rPr>
                            <m:t>4</m:t>
                          </m:r>
                          <m:r>
                            <m:rPr>
                              <m:sty m:val="p"/>
                            </m:rPr>
                            <a:rPr lang="en-US" sz="2200" b="0" i="0" smtClean="0">
                              <a:latin typeface="Cambria Math" panose="02040503050406030204" pitchFamily="18" charset="0"/>
                            </a:rPr>
                            <m:t>Fe</m:t>
                          </m:r>
                        </m:e>
                        <m:sup>
                          <m:r>
                            <a:rPr lang="en-US" sz="2200" b="0" i="1" smtClean="0">
                              <a:latin typeface="Cambria Math" panose="02040503050406030204" pitchFamily="18" charset="0"/>
                            </a:rPr>
                            <m:t>2</m:t>
                          </m:r>
                          <m:r>
                            <a:rPr lang="en-US" sz="2200" i="1">
                              <a:latin typeface="Cambria Math" panose="02040503050406030204" pitchFamily="18" charset="0"/>
                            </a:rPr>
                            <m:t>+</m:t>
                          </m:r>
                        </m:sup>
                      </m:sSup>
                      <m:d>
                        <m:dPr>
                          <m:ctrlPr>
                            <a:rPr lang="en-US" sz="2200" i="1">
                              <a:latin typeface="Cambria Math" panose="02040503050406030204" pitchFamily="18" charset="0"/>
                            </a:rPr>
                          </m:ctrlPr>
                        </m:dPr>
                        <m:e>
                          <m:r>
                            <a:rPr lang="en-US" sz="2200" i="1">
                              <a:latin typeface="Cambria Math" panose="02040503050406030204" pitchFamily="18" charset="0"/>
                            </a:rPr>
                            <m:t>𝑎𝑞</m:t>
                          </m:r>
                        </m:e>
                      </m:d>
                      <m:r>
                        <a:rPr lang="en-US" sz="2200" b="0" i="0" smtClean="0">
                          <a:latin typeface="Cambria Math" panose="02040503050406030204" pitchFamily="18" charset="0"/>
                        </a:rPr>
                        <m:t>+</m:t>
                      </m:r>
                      <m:sSub>
                        <m:sSubPr>
                          <m:ctrlPr>
                            <a:rPr lang="en-US" sz="2200" i="1">
                              <a:latin typeface="Cambria Math" panose="02040503050406030204" pitchFamily="18" charset="0"/>
                            </a:rPr>
                          </m:ctrlPr>
                        </m:sSubPr>
                        <m:e>
                          <m:r>
                            <m:rPr>
                              <m:sty m:val="p"/>
                            </m:rPr>
                            <a:rPr lang="en-US" sz="2200">
                              <a:latin typeface="Cambria Math" panose="02040503050406030204" pitchFamily="18" charset="0"/>
                            </a:rPr>
                            <m:t>O</m:t>
                          </m:r>
                        </m:e>
                        <m:sub>
                          <m:r>
                            <a:rPr lang="en-US" sz="2200">
                              <a:latin typeface="Cambria Math" panose="02040503050406030204" pitchFamily="18" charset="0"/>
                            </a:rPr>
                            <m:t>2</m:t>
                          </m:r>
                        </m:sub>
                      </m:sSub>
                      <m:d>
                        <m:dPr>
                          <m:ctrlPr>
                            <a:rPr lang="en-US" sz="2200" i="1">
                              <a:latin typeface="Cambria Math" panose="02040503050406030204" pitchFamily="18" charset="0"/>
                            </a:rPr>
                          </m:ctrlPr>
                        </m:dPr>
                        <m:e>
                          <m:r>
                            <a:rPr lang="en-US" sz="2200" i="1">
                              <a:latin typeface="Cambria Math" panose="02040503050406030204" pitchFamily="18" charset="0"/>
                            </a:rPr>
                            <m:t>𝑔</m:t>
                          </m:r>
                        </m:e>
                      </m:d>
                      <m:r>
                        <a:rPr lang="en-US" sz="2200" i="1">
                          <a:latin typeface="Cambria Math" panose="02040503050406030204" pitchFamily="18" charset="0"/>
                        </a:rPr>
                        <m:t>+</m:t>
                      </m:r>
                      <m:d>
                        <m:dPr>
                          <m:ctrlPr>
                            <a:rPr lang="en-US" sz="2200" i="1" smtClean="0">
                              <a:latin typeface="Cambria Math" panose="02040503050406030204" pitchFamily="18" charset="0"/>
                            </a:rPr>
                          </m:ctrlPr>
                        </m:dPr>
                        <m:e>
                          <m:r>
                            <a:rPr lang="en-US" sz="2200" b="0" i="1" smtClean="0">
                              <a:latin typeface="Cambria Math" panose="02040503050406030204" pitchFamily="18" charset="0"/>
                            </a:rPr>
                            <m:t>4+2</m:t>
                          </m:r>
                          <m:r>
                            <a:rPr lang="en-US" sz="2200" b="0" i="1" smtClean="0">
                              <a:latin typeface="Cambria Math" panose="02040503050406030204" pitchFamily="18" charset="0"/>
                            </a:rPr>
                            <m:t>𝑥</m:t>
                          </m:r>
                        </m:e>
                      </m:d>
                      <m:sSub>
                        <m:sSubPr>
                          <m:ctrlPr>
                            <a:rPr lang="en-US" sz="2200" i="1">
                              <a:latin typeface="Cambria Math" panose="02040503050406030204" pitchFamily="18" charset="0"/>
                              <a:ea typeface="Cambria Math" panose="02040503050406030204" pitchFamily="18" charset="0"/>
                            </a:rPr>
                          </m:ctrlPr>
                        </m:sSubPr>
                        <m:e>
                          <m:r>
                            <m:rPr>
                              <m:sty m:val="p"/>
                            </m:rPr>
                            <a:rPr lang="en-US" sz="2200">
                              <a:latin typeface="Cambria Math" panose="02040503050406030204" pitchFamily="18" charset="0"/>
                              <a:ea typeface="Cambria Math" panose="02040503050406030204" pitchFamily="18" charset="0"/>
                            </a:rPr>
                            <m:t>H</m:t>
                          </m:r>
                        </m:e>
                        <m:sub>
                          <m:r>
                            <a:rPr lang="en-US" sz="2200">
                              <a:latin typeface="Cambria Math" panose="02040503050406030204" pitchFamily="18" charset="0"/>
                              <a:ea typeface="Cambria Math" panose="02040503050406030204" pitchFamily="18" charset="0"/>
                            </a:rPr>
                            <m:t>2</m:t>
                          </m:r>
                        </m:sub>
                      </m:sSub>
                      <m:r>
                        <m:rPr>
                          <m:sty m:val="p"/>
                        </m:rPr>
                        <a:rPr lang="en-US" sz="2200" b="0" i="0" smtClean="0">
                          <a:latin typeface="Cambria Math" panose="02040503050406030204" pitchFamily="18" charset="0"/>
                          <a:ea typeface="Cambria Math" panose="02040503050406030204" pitchFamily="18" charset="0"/>
                        </a:rPr>
                        <m:t>O</m:t>
                      </m:r>
                      <m:d>
                        <m:dPr>
                          <m:ctrlPr>
                            <a:rPr lang="en-US" sz="2200" i="1">
                              <a:latin typeface="Cambria Math" panose="02040503050406030204" pitchFamily="18" charset="0"/>
                            </a:rPr>
                          </m:ctrlPr>
                        </m:dPr>
                        <m:e>
                          <m:r>
                            <a:rPr lang="en-US" sz="2200" b="0" i="1" smtClean="0">
                              <a:latin typeface="Cambria Math" panose="02040503050406030204" pitchFamily="18" charset="0"/>
                            </a:rPr>
                            <m:t>𝑙</m:t>
                          </m:r>
                        </m:e>
                      </m:d>
                      <m:r>
                        <a:rPr lang="en-US" sz="2200" i="1">
                          <a:latin typeface="Cambria Math" panose="02040503050406030204" pitchFamily="18" charset="0"/>
                          <a:ea typeface="Cambria Math" panose="02040503050406030204" pitchFamily="18" charset="0"/>
                        </a:rPr>
                        <m:t>⟶2</m:t>
                      </m:r>
                      <m:sSub>
                        <m:sSubPr>
                          <m:ctrlPr>
                            <a:rPr lang="en-US" sz="2200" i="1">
                              <a:latin typeface="Cambria Math" panose="02040503050406030204" pitchFamily="18" charset="0"/>
                              <a:ea typeface="Cambria Math" panose="02040503050406030204" pitchFamily="18" charset="0"/>
                            </a:rPr>
                          </m:ctrlPr>
                        </m:sSubPr>
                        <m:e>
                          <m:r>
                            <m:rPr>
                              <m:sty m:val="p"/>
                            </m:rPr>
                            <a:rPr lang="en-US" sz="2200" b="0" i="0" smtClean="0">
                              <a:latin typeface="Cambria Math" panose="02040503050406030204" pitchFamily="18" charset="0"/>
                              <a:ea typeface="Cambria Math" panose="02040503050406030204" pitchFamily="18" charset="0"/>
                            </a:rPr>
                            <m:t>Fe</m:t>
                          </m:r>
                        </m:e>
                        <m:sub>
                          <m:r>
                            <a:rPr lang="en-US" sz="2200">
                              <a:latin typeface="Cambria Math" panose="02040503050406030204" pitchFamily="18" charset="0"/>
                              <a:ea typeface="Cambria Math" panose="02040503050406030204" pitchFamily="18" charset="0"/>
                            </a:rPr>
                            <m:t>2</m:t>
                          </m:r>
                        </m:sub>
                      </m:sSub>
                      <m:sSub>
                        <m:sSubPr>
                          <m:ctrlPr>
                            <a:rPr lang="en-US" sz="2200" i="1">
                              <a:latin typeface="Cambria Math" panose="02040503050406030204" pitchFamily="18" charset="0"/>
                              <a:ea typeface="Cambria Math" panose="02040503050406030204" pitchFamily="18" charset="0"/>
                            </a:rPr>
                          </m:ctrlPr>
                        </m:sSubPr>
                        <m:e>
                          <m:r>
                            <m:rPr>
                              <m:sty m:val="p"/>
                            </m:rPr>
                            <a:rPr lang="en-US" sz="2200" b="0" i="0" smtClean="0">
                              <a:latin typeface="Cambria Math" panose="02040503050406030204" pitchFamily="18" charset="0"/>
                              <a:ea typeface="Cambria Math" panose="02040503050406030204" pitchFamily="18" charset="0"/>
                            </a:rPr>
                            <m:t>O</m:t>
                          </m:r>
                        </m:e>
                        <m:sub>
                          <m:r>
                            <a:rPr lang="en-US" sz="2200" b="0" i="0" smtClean="0">
                              <a:latin typeface="Cambria Math" panose="02040503050406030204" pitchFamily="18" charset="0"/>
                              <a:ea typeface="Cambria Math" panose="02040503050406030204" pitchFamily="18" charset="0"/>
                            </a:rPr>
                            <m:t>3</m:t>
                          </m:r>
                        </m:sub>
                      </m:sSub>
                      <m:r>
                        <a:rPr lang="en-US" sz="2200" i="1" smtClean="0">
                          <a:latin typeface="Cambria Math" panose="02040503050406030204" pitchFamily="18" charset="0"/>
                          <a:ea typeface="Cambria Math" panose="02040503050406030204" pitchFamily="18" charset="0"/>
                        </a:rPr>
                        <m:t>∙</m:t>
                      </m:r>
                      <m:r>
                        <a:rPr lang="en-US" sz="2200" b="0" i="1" smtClean="0">
                          <a:latin typeface="Cambria Math" panose="02040503050406030204" pitchFamily="18" charset="0"/>
                          <a:ea typeface="Cambria Math" panose="02040503050406030204" pitchFamily="18" charset="0"/>
                        </a:rPr>
                        <m:t>𝑥</m:t>
                      </m:r>
                      <m:sSub>
                        <m:sSubPr>
                          <m:ctrlPr>
                            <a:rPr lang="en-US" sz="2200" i="1">
                              <a:latin typeface="Cambria Math" panose="02040503050406030204" pitchFamily="18" charset="0"/>
                              <a:ea typeface="Cambria Math" panose="02040503050406030204" pitchFamily="18" charset="0"/>
                            </a:rPr>
                          </m:ctrlPr>
                        </m:sSubPr>
                        <m:e>
                          <m:r>
                            <m:rPr>
                              <m:sty m:val="p"/>
                            </m:rPr>
                            <a:rPr lang="en-US" sz="2200">
                              <a:latin typeface="Cambria Math" panose="02040503050406030204" pitchFamily="18" charset="0"/>
                              <a:ea typeface="Cambria Math" panose="02040503050406030204" pitchFamily="18" charset="0"/>
                            </a:rPr>
                            <m:t>H</m:t>
                          </m:r>
                        </m:e>
                        <m:sub>
                          <m:r>
                            <a:rPr lang="en-US" sz="2200">
                              <a:latin typeface="Cambria Math" panose="02040503050406030204" pitchFamily="18" charset="0"/>
                              <a:ea typeface="Cambria Math" panose="02040503050406030204" pitchFamily="18" charset="0"/>
                            </a:rPr>
                            <m:t>2</m:t>
                          </m:r>
                        </m:sub>
                      </m:sSub>
                      <m:r>
                        <m:rPr>
                          <m:sty m:val="p"/>
                        </m:rPr>
                        <a:rPr lang="en-US" sz="2200" b="0" i="0" smtClean="0">
                          <a:latin typeface="Cambria Math" panose="02040503050406030204" pitchFamily="18" charset="0"/>
                          <a:ea typeface="Cambria Math" panose="02040503050406030204" pitchFamily="18" charset="0"/>
                        </a:rPr>
                        <m:t>O</m:t>
                      </m:r>
                      <m:d>
                        <m:dPr>
                          <m:ctrlPr>
                            <a:rPr lang="en-US" sz="2200" b="0" i="1" smtClean="0">
                              <a:latin typeface="Cambria Math" panose="02040503050406030204" pitchFamily="18" charset="0"/>
                              <a:ea typeface="Cambria Math" panose="02040503050406030204" pitchFamily="18" charset="0"/>
                            </a:rPr>
                          </m:ctrlPr>
                        </m:dPr>
                        <m:e>
                          <m:r>
                            <a:rPr lang="en-US" sz="2200" b="0" i="1" smtClean="0">
                              <a:latin typeface="Cambria Math" panose="02040503050406030204" pitchFamily="18" charset="0"/>
                              <a:ea typeface="Cambria Math" panose="02040503050406030204" pitchFamily="18" charset="0"/>
                            </a:rPr>
                            <m:t>𝑠</m:t>
                          </m:r>
                        </m:e>
                      </m:d>
                      <m:r>
                        <a:rPr lang="en-US" sz="2200" i="1">
                          <a:latin typeface="Cambria Math" panose="02040503050406030204" pitchFamily="18" charset="0"/>
                          <a:ea typeface="Cambria Math" panose="02040503050406030204" pitchFamily="18" charset="0"/>
                        </a:rPr>
                        <m:t>+</m:t>
                      </m:r>
                      <m:sSup>
                        <m:sSupPr>
                          <m:ctrlPr>
                            <a:rPr lang="en-US" sz="2200" i="1" smtClean="0">
                              <a:latin typeface="Cambria Math" panose="02040503050406030204" pitchFamily="18" charset="0"/>
                              <a:ea typeface="Cambria Math" panose="02040503050406030204" pitchFamily="18" charset="0"/>
                            </a:rPr>
                          </m:ctrlPr>
                        </m:sSupPr>
                        <m:e>
                          <m:r>
                            <a:rPr lang="en-US" sz="2200" b="0" i="1" smtClean="0">
                              <a:latin typeface="Cambria Math" panose="02040503050406030204" pitchFamily="18" charset="0"/>
                              <a:ea typeface="Cambria Math" panose="02040503050406030204" pitchFamily="18" charset="0"/>
                            </a:rPr>
                            <m:t>8</m:t>
                          </m:r>
                          <m:r>
                            <m:rPr>
                              <m:sty m:val="p"/>
                            </m:rPr>
                            <a:rPr lang="en-US" sz="2200" b="0" i="0" smtClean="0">
                              <a:latin typeface="Cambria Math" panose="02040503050406030204" pitchFamily="18" charset="0"/>
                              <a:ea typeface="Cambria Math" panose="02040503050406030204" pitchFamily="18" charset="0"/>
                            </a:rPr>
                            <m:t>H</m:t>
                          </m:r>
                        </m:e>
                        <m:sup>
                          <m:r>
                            <a:rPr lang="en-US" sz="2200" b="0" i="1" smtClean="0">
                              <a:latin typeface="Cambria Math" panose="02040503050406030204" pitchFamily="18" charset="0"/>
                              <a:ea typeface="Cambria Math" panose="02040503050406030204" pitchFamily="18" charset="0"/>
                            </a:rPr>
                            <m:t>+</m:t>
                          </m:r>
                        </m:sup>
                      </m:sSup>
                      <m:d>
                        <m:dPr>
                          <m:ctrlPr>
                            <a:rPr lang="en-US" sz="2200" i="1" smtClean="0">
                              <a:latin typeface="Cambria Math" panose="02040503050406030204" pitchFamily="18" charset="0"/>
                              <a:ea typeface="Cambria Math" panose="02040503050406030204" pitchFamily="18" charset="0"/>
                            </a:rPr>
                          </m:ctrlPr>
                        </m:dPr>
                        <m:e>
                          <m:r>
                            <a:rPr lang="en-US" sz="2200" b="0" i="1" smtClean="0">
                              <a:latin typeface="Cambria Math" panose="02040503050406030204" pitchFamily="18" charset="0"/>
                              <a:ea typeface="Cambria Math" panose="02040503050406030204" pitchFamily="18" charset="0"/>
                            </a:rPr>
                            <m:t>𝑎𝑞</m:t>
                          </m:r>
                        </m:e>
                      </m:d>
                    </m:oMath>
                  </m:oMathPara>
                </a14:m>
                <a:endParaRPr lang="en-US" sz="22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3"/>
              </p:nvPr>
            </p:nvSpPr>
            <p:spPr>
              <a:xfrm>
                <a:off x="0" y="1578758"/>
                <a:ext cx="9130748" cy="2176485"/>
              </a:xfrm>
              <a:blipFill rotWithShape="0">
                <a:blip r:embed="rId2"/>
                <a:stretch>
                  <a:fillRect l="-1335" t="-2801"/>
                </a:stretch>
              </a:blipFill>
            </p:spPr>
            <p:txBody>
              <a:bodyPr/>
              <a:lstStyle/>
              <a:p>
                <a:r>
                  <a:rPr lang="en-US">
                    <a:noFill/>
                  </a:rPr>
                  <a:t> </a:t>
                </a:r>
              </a:p>
            </p:txBody>
          </p:sp>
        </mc:Fallback>
      </mc:AlternateContent>
    </p:spTree>
    <p:extLst>
      <p:ext uri="{BB962C8B-B14F-4D97-AF65-F5344CB8AC3E}">
        <p14:creationId xmlns:p14="http://schemas.microsoft.com/office/powerpoint/2010/main" val="39011035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19.8</a:t>
            </a:r>
            <a:r>
              <a:rPr lang="en-US" dirty="0"/>
              <a:t>	</a:t>
            </a:r>
            <a:r>
              <a:rPr lang="en-US" dirty="0">
                <a:latin typeface="Calibri"/>
              </a:rPr>
              <a:t>Corrosion-</a:t>
            </a:r>
            <a:r>
              <a:rPr lang="en-US" dirty="0"/>
              <a:t>3</a:t>
            </a:r>
          </a:p>
        </p:txBody>
      </p:sp>
      <p:sp>
        <p:nvSpPr>
          <p:cNvPr id="16" name="Text Placeholder 15"/>
          <p:cNvSpPr>
            <a:spLocks noGrp="1"/>
          </p:cNvSpPr>
          <p:nvPr>
            <p:ph type="body" sz="quarter" idx="22"/>
          </p:nvPr>
        </p:nvSpPr>
        <p:spPr>
          <a:xfrm>
            <a:off x="0" y="1092909"/>
            <a:ext cx="9120809" cy="557381"/>
          </a:xfrm>
        </p:spPr>
        <p:txBody>
          <a:bodyPr/>
          <a:lstStyle/>
          <a:p>
            <a:r>
              <a:rPr lang="en-US" dirty="0">
                <a:latin typeface="Calibri"/>
              </a:rPr>
              <a:t>Corrosion</a:t>
            </a:r>
          </a:p>
        </p:txBody>
      </p:sp>
      <p:pic>
        <p:nvPicPr>
          <p:cNvPr id="14" name="Picture 13" descr="Rust formation, an electrochemical process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278" y="1636166"/>
            <a:ext cx="7949443" cy="4231234"/>
          </a:xfrm>
          <a:prstGeom prst="rect">
            <a:avLst/>
          </a:prstGeom>
        </p:spPr>
      </p:pic>
    </p:spTree>
    <p:extLst>
      <p:ext uri="{BB962C8B-B14F-4D97-AF65-F5344CB8AC3E}">
        <p14:creationId xmlns:p14="http://schemas.microsoft.com/office/powerpoint/2010/main" val="228071467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9109" y="0"/>
            <a:ext cx="8663610" cy="626854"/>
          </a:xfrm>
        </p:spPr>
        <p:txBody>
          <a:bodyPr/>
          <a:lstStyle/>
          <a:p>
            <a:pPr marL="1258888" indent="-1258888"/>
            <a:r>
              <a:rPr lang="en-US" dirty="0">
                <a:solidFill>
                  <a:schemeClr val="bg1"/>
                </a:solidFill>
              </a:rPr>
              <a:t>19.8</a:t>
            </a:r>
            <a:r>
              <a:rPr lang="en-US" dirty="0"/>
              <a:t>	</a:t>
            </a:r>
            <a:r>
              <a:rPr lang="en-US" dirty="0">
                <a:latin typeface="Calibri"/>
              </a:rPr>
              <a:t>Corrosion-</a:t>
            </a:r>
            <a:r>
              <a:rPr lang="en-US" dirty="0"/>
              <a:t>4</a:t>
            </a:r>
          </a:p>
        </p:txBody>
      </p:sp>
      <p:sp>
        <p:nvSpPr>
          <p:cNvPr id="18" name="Text Placeholder 17"/>
          <p:cNvSpPr>
            <a:spLocks noGrp="1"/>
          </p:cNvSpPr>
          <p:nvPr>
            <p:ph type="body" sz="quarter" idx="22"/>
          </p:nvPr>
        </p:nvSpPr>
        <p:spPr>
          <a:xfrm>
            <a:off x="0" y="1093045"/>
            <a:ext cx="9120809" cy="501693"/>
          </a:xfrm>
        </p:spPr>
        <p:txBody>
          <a:bodyPr/>
          <a:lstStyle/>
          <a:p>
            <a:r>
              <a:rPr lang="en-US" dirty="0">
                <a:latin typeface="Calibri"/>
              </a:rPr>
              <a:t>Corrosion</a:t>
            </a:r>
            <a:endParaRPr lang="en-US" dirty="0"/>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23"/>
              </p:nvPr>
            </p:nvSpPr>
            <p:spPr>
              <a:xfrm>
                <a:off x="0" y="1524000"/>
                <a:ext cx="9144000" cy="5181600"/>
              </a:xfrm>
            </p:spPr>
            <p:txBody>
              <a:bodyPr/>
              <a:lstStyle/>
              <a:p>
                <a:pPr>
                  <a:spcBef>
                    <a:spcPts val="0"/>
                  </a:spcBef>
                  <a:spcAft>
                    <a:spcPts val="300"/>
                  </a:spcAft>
                </a:pPr>
                <a:r>
                  <a:rPr lang="en-US" dirty="0"/>
                  <a:t>Coinage metals such as copper and silver also corrode, but much more slowly than either iron or aluminum: </a:t>
                </a:r>
              </a:p>
              <a:p>
                <a:pPr marL="174625" indent="-53975" algn="ctr">
                  <a:spcBef>
                    <a:spcPts val="0"/>
                  </a:spcBef>
                  <a:spcAft>
                    <a:spcPts val="1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Cu</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Cu</m:t>
                          </m:r>
                        </m:e>
                        <m:sup>
                          <m:r>
                            <a:rPr lang="en-US" b="0" i="1"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sup>
                      </m:sSup>
                    </m:oMath>
                  </m:oMathPara>
                </a14:m>
                <a:endParaRPr lang="en-US" dirty="0"/>
              </a:p>
              <a:p>
                <a:pPr marL="2339975" algn="ctr">
                  <a:spcBef>
                    <a:spcPts val="0"/>
                  </a:spcBef>
                  <a:spcAft>
                    <a:spcPts val="2500"/>
                  </a:spcAft>
                </a:pPr>
                <a14:m>
                  <m:oMathPara xmlns:m="http://schemas.openxmlformats.org/officeDocument/2006/math">
                    <m:oMathParaPr>
                      <m:jc m:val="left"/>
                    </m:oMathParaPr>
                    <m:oMath xmlns:m="http://schemas.openxmlformats.org/officeDocument/2006/math">
                      <m:r>
                        <m:rPr>
                          <m:sty m:val="p"/>
                        </m:rPr>
                        <a:rPr lang="en-US" smtClean="0">
                          <a:latin typeface="Cambria Math" panose="02040503050406030204" pitchFamily="18" charset="0"/>
                        </a:rPr>
                        <m:t>A</m:t>
                      </m:r>
                      <m:r>
                        <m:rPr>
                          <m:sty m:val="p"/>
                        </m:rPr>
                        <a:rPr lang="en-US" b="0" i="0" smtClean="0">
                          <a:latin typeface="Cambria Math" panose="02040503050406030204" pitchFamily="18" charset="0"/>
                        </a:rPr>
                        <m:t>g</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𝑒</m:t>
                          </m:r>
                        </m:e>
                        <m:sup>
                          <m:r>
                            <a:rPr lang="en-US" i="1">
                              <a:latin typeface="Cambria Math" panose="02040503050406030204" pitchFamily="18" charset="0"/>
                              <a:ea typeface="Cambria Math" panose="02040503050406030204" pitchFamily="18" charset="0"/>
                            </a:rPr>
                            <m:t>−</m:t>
                          </m:r>
                        </m:sup>
                      </m:sSup>
                    </m:oMath>
                  </m:oMathPara>
                </a14:m>
                <a:endParaRPr lang="en-US" dirty="0"/>
              </a:p>
              <a:p>
                <a:pPr>
                  <a:spcBef>
                    <a:spcPts val="0"/>
                  </a:spcBef>
                  <a:spcAft>
                    <a:spcPts val="3400"/>
                  </a:spcAft>
                </a:pPr>
                <a:r>
                  <a:rPr lang="en-US" dirty="0"/>
                  <a:t>Copper forms a layer of copper carbonate (CuCO</a:t>
                </a:r>
                <a:r>
                  <a:rPr lang="en-US" baseline="-25000" dirty="0"/>
                  <a:t>3</a:t>
                </a:r>
                <a:r>
                  <a:rPr lang="en-US" dirty="0"/>
                  <a:t>), a green substance referred to as </a:t>
                </a:r>
                <a:r>
                  <a:rPr lang="en-US" i="1" dirty="0"/>
                  <a:t>patina, </a:t>
                </a:r>
                <a:r>
                  <a:rPr lang="en-US" dirty="0"/>
                  <a:t>that protects the metal underneath from further corrosion. </a:t>
                </a:r>
              </a:p>
              <a:p>
                <a:pPr>
                  <a:spcBef>
                    <a:spcPts val="0"/>
                  </a:spcBef>
                  <a:spcAft>
                    <a:spcPts val="2000"/>
                  </a:spcAft>
                </a:pPr>
                <a:r>
                  <a:rPr lang="en-US" dirty="0"/>
                  <a:t>Likewise, silverware that comes into contact with foodstuffs develops a layer of silver sulfide (Ag</a:t>
                </a:r>
                <a:r>
                  <a:rPr lang="en-US" baseline="-25000" dirty="0"/>
                  <a:t>2</a:t>
                </a:r>
                <a:r>
                  <a:rPr lang="en-US" dirty="0"/>
                  <a:t>S).</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3"/>
              </p:nvPr>
            </p:nvSpPr>
            <p:spPr>
              <a:xfrm>
                <a:off x="0" y="1524000"/>
                <a:ext cx="9144000" cy="5181600"/>
              </a:xfrm>
              <a:blipFill rotWithShape="0">
                <a:blip r:embed="rId2"/>
                <a:stretch>
                  <a:fillRect l="-1333" t="-1059"/>
                </a:stretch>
              </a:blipFill>
            </p:spPr>
            <p:txBody>
              <a:bodyPr/>
              <a:lstStyle/>
              <a:p>
                <a:r>
                  <a:rPr lang="en-US">
                    <a:noFill/>
                  </a:rPr>
                  <a:t> </a:t>
                </a:r>
              </a:p>
            </p:txBody>
          </p:sp>
        </mc:Fallback>
      </mc:AlternateContent>
    </p:spTree>
    <p:extLst>
      <p:ext uri="{BB962C8B-B14F-4D97-AF65-F5344CB8AC3E}">
        <p14:creationId xmlns:p14="http://schemas.microsoft.com/office/powerpoint/2010/main" val="4446188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4236"/>
            <a:ext cx="8663610" cy="626854"/>
          </a:xfrm>
        </p:spPr>
        <p:txBody>
          <a:bodyPr/>
          <a:lstStyle/>
          <a:p>
            <a:pPr marL="1252538" indent="-1252538"/>
            <a:r>
              <a:rPr lang="en-US" dirty="0">
                <a:solidFill>
                  <a:schemeClr val="bg1"/>
                </a:solidFill>
              </a:rPr>
              <a:t>19.8</a:t>
            </a:r>
            <a:r>
              <a:rPr lang="en-US" dirty="0"/>
              <a:t>	</a:t>
            </a:r>
            <a:r>
              <a:rPr lang="en-US" dirty="0">
                <a:latin typeface="Calibri"/>
              </a:rPr>
              <a:t>Corrosion-</a:t>
            </a:r>
            <a:r>
              <a:rPr lang="en-US" dirty="0"/>
              <a:t>5</a:t>
            </a:r>
          </a:p>
        </p:txBody>
      </p:sp>
      <p:sp>
        <p:nvSpPr>
          <p:cNvPr id="17" name="Text Placeholder 16"/>
          <p:cNvSpPr>
            <a:spLocks noGrp="1"/>
          </p:cNvSpPr>
          <p:nvPr>
            <p:ph type="body" sz="quarter" idx="22"/>
          </p:nvPr>
        </p:nvSpPr>
        <p:spPr>
          <a:xfrm>
            <a:off x="0" y="1090906"/>
            <a:ext cx="9120809" cy="501693"/>
          </a:xfrm>
        </p:spPr>
        <p:txBody>
          <a:bodyPr/>
          <a:lstStyle/>
          <a:p>
            <a:r>
              <a:rPr lang="en-US" dirty="0">
                <a:latin typeface="Calibri"/>
              </a:rPr>
              <a:t>Corrosion</a:t>
            </a:r>
          </a:p>
        </p:txBody>
      </p:sp>
      <p:sp>
        <p:nvSpPr>
          <p:cNvPr id="16" name="Text Placeholder 15"/>
          <p:cNvSpPr>
            <a:spLocks noGrp="1"/>
          </p:cNvSpPr>
          <p:nvPr>
            <p:ph type="body" sz="quarter" idx="23"/>
          </p:nvPr>
        </p:nvSpPr>
        <p:spPr>
          <a:xfrm>
            <a:off x="0" y="1524000"/>
            <a:ext cx="9130747" cy="4572000"/>
          </a:xfrm>
        </p:spPr>
        <p:txBody>
          <a:bodyPr/>
          <a:lstStyle/>
          <a:p>
            <a:pPr>
              <a:spcBef>
                <a:spcPts val="0"/>
              </a:spcBef>
              <a:spcAft>
                <a:spcPts val="3400"/>
              </a:spcAft>
            </a:pPr>
            <a:r>
              <a:rPr lang="en-US" dirty="0"/>
              <a:t>An iron container can be covered with a layer of another metal such as tin or zinc. </a:t>
            </a:r>
          </a:p>
          <a:p>
            <a:pPr>
              <a:spcBef>
                <a:spcPts val="0"/>
              </a:spcBef>
              <a:spcAft>
                <a:spcPts val="3300"/>
              </a:spcAft>
            </a:pPr>
            <a:r>
              <a:rPr lang="en-US" dirty="0"/>
              <a:t>A “tin” can is made by applying a thin layer of tin over iron. </a:t>
            </a:r>
          </a:p>
          <a:p>
            <a:pPr>
              <a:spcBef>
                <a:spcPts val="0"/>
              </a:spcBef>
              <a:spcAft>
                <a:spcPts val="3400"/>
              </a:spcAft>
            </a:pPr>
            <a:r>
              <a:rPr lang="en-US" dirty="0"/>
              <a:t>Rust formation is prevented as long as the tin layer remains intact. </a:t>
            </a:r>
          </a:p>
          <a:p>
            <a:pPr>
              <a:spcBef>
                <a:spcPts val="0"/>
              </a:spcBef>
            </a:pPr>
            <a:r>
              <a:rPr lang="en-US" dirty="0"/>
              <a:t>However, once the surface has been breached by a scratch or a dent, rusting occurs rapidly. </a:t>
            </a:r>
            <a:endParaRPr lang="en-US" dirty="0">
              <a:solidFill>
                <a:prstClr val="black"/>
              </a:solidFill>
            </a:endParaRPr>
          </a:p>
        </p:txBody>
      </p:sp>
    </p:spTree>
    <p:extLst>
      <p:ext uri="{BB962C8B-B14F-4D97-AF65-F5344CB8AC3E}">
        <p14:creationId xmlns:p14="http://schemas.microsoft.com/office/powerpoint/2010/main" val="2590814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3544"/>
            <a:ext cx="8269358" cy="704850"/>
          </a:xfrm>
        </p:spPr>
        <p:txBody>
          <a:bodyPr/>
          <a:lstStyle/>
          <a:p>
            <a:pPr marL="1257300" indent="-1257300" defTabSz="1428750">
              <a:spcBef>
                <a:spcPts val="0"/>
              </a:spcBef>
            </a:pPr>
            <a:r>
              <a:rPr lang="en-US" dirty="0">
                <a:solidFill>
                  <a:schemeClr val="bg1"/>
                </a:solidFill>
              </a:rPr>
              <a:t>19.1	</a:t>
            </a:r>
            <a:r>
              <a:rPr lang="en-US" dirty="0"/>
              <a:t>Balancing Redox Reactions-6</a:t>
            </a:r>
          </a:p>
        </p:txBody>
      </p:sp>
      <p:sp>
        <p:nvSpPr>
          <p:cNvPr id="23" name="Text Placeholder 22"/>
          <p:cNvSpPr>
            <a:spLocks noGrp="1"/>
          </p:cNvSpPr>
          <p:nvPr>
            <p:ph type="body" sz="quarter" idx="22"/>
          </p:nvPr>
        </p:nvSpPr>
        <p:spPr>
          <a:xfrm>
            <a:off x="0" y="1102474"/>
            <a:ext cx="9120809" cy="438288"/>
          </a:xfrm>
        </p:spPr>
        <p:txBody>
          <a:bodyPr/>
          <a:lstStyle/>
          <a:p>
            <a:r>
              <a:rPr lang="en-US" dirty="0"/>
              <a:t>Balancing Redox Reactions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24072"/>
                <a:ext cx="9107558" cy="4471928"/>
              </a:xfrm>
            </p:spPr>
            <p:txBody>
              <a:bodyPr/>
              <a:lstStyle/>
              <a:p>
                <a:pPr marL="514350" indent="-514350">
                  <a:spcBef>
                    <a:spcPts val="0"/>
                  </a:spcBef>
                  <a:spcAft>
                    <a:spcPts val="3400"/>
                  </a:spcAft>
                  <a:buFont typeface="+mj-lt"/>
                  <a:buAutoNum type="arabicPeriod" startAt="4"/>
                </a:pPr>
                <a:r>
                  <a:rPr lang="en-US" dirty="0"/>
                  <a:t>Balance both half-reactions for H by adding H</a:t>
                </a:r>
                <a:r>
                  <a:rPr lang="en-US" baseline="30000" dirty="0"/>
                  <a:t>+</a:t>
                </a:r>
                <a:r>
                  <a:rPr lang="en-US" dirty="0"/>
                  <a:t>.</a:t>
                </a:r>
              </a:p>
              <a:p>
                <a:pPr marL="511175">
                  <a:spcBef>
                    <a:spcPts val="0"/>
                  </a:spcBef>
                  <a:spcAft>
                    <a:spcPts val="3600"/>
                  </a:spcAft>
                </a:pPr>
                <a:r>
                  <a:rPr lang="en-US" dirty="0"/>
                  <a:t>Once again, the oxidation in this case requires no change, but we must add 14 hydrogen ions to the reactant side of the reduction. </a:t>
                </a:r>
              </a:p>
              <a:p>
                <a:pPr>
                  <a:spcBef>
                    <a:spcPts val="0"/>
                  </a:spcBef>
                  <a:spcAft>
                    <a:spcPts val="1000"/>
                  </a:spcAft>
                  <a:tabLst>
                    <a:tab pos="4170363" algn="l"/>
                  </a:tabLst>
                </a:pPr>
                <a:r>
                  <a:rPr lang="en-US" i="1" spc="5000" dirty="0"/>
                  <a:t> </a:t>
                </a:r>
                <a:r>
                  <a:rPr lang="en-US" i="1" dirty="0"/>
                  <a:t>Oxidation:	</a:t>
                </a:r>
                <a14:m>
                  <m:oMath xmlns:m="http://schemas.openxmlformats.org/officeDocument/2006/math">
                    <m:r>
                      <m:rPr>
                        <m:sty m:val="p"/>
                      </m:rPr>
                      <a:rPr lang="en-US">
                        <a:latin typeface="Cambria Math" panose="02040503050406030204" pitchFamily="18" charset="0"/>
                      </a:rPr>
                      <m:t>F</m:t>
                    </m:r>
                    <m:sSup>
                      <m:sSupPr>
                        <m:ctrlPr>
                          <a:rPr lang="en-US" i="1">
                            <a:latin typeface="Cambria Math" panose="02040503050406030204" pitchFamily="18" charset="0"/>
                          </a:rPr>
                        </m:ctrlPr>
                      </m:sSupPr>
                      <m:e>
                        <m:r>
                          <m:rPr>
                            <m:sty m:val="p"/>
                          </m:rPr>
                          <a:rPr lang="en-US">
                            <a:latin typeface="Cambria Math" panose="02040503050406030204" pitchFamily="18" charset="0"/>
                          </a:rPr>
                          <m:t>e</m:t>
                        </m:r>
                      </m:e>
                      <m:sup>
                        <m:r>
                          <a:rPr lang="en-US">
                            <a:latin typeface="Cambria Math" panose="02040503050406030204" pitchFamily="18" charset="0"/>
                          </a:rPr>
                          <m:t>2+</m:t>
                        </m:r>
                      </m:sup>
                    </m:s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F</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e</m:t>
                        </m:r>
                      </m:e>
                      <m:sup>
                        <m:r>
                          <a:rPr lang="en-US">
                            <a:latin typeface="Cambria Math" panose="02040503050406030204" pitchFamily="18" charset="0"/>
                            <a:ea typeface="Cambria Math" panose="02040503050406030204" pitchFamily="18" charset="0"/>
                          </a:rPr>
                          <m:t>3+</m:t>
                        </m:r>
                      </m:sup>
                    </m:sSup>
                  </m:oMath>
                </a14:m>
                <a:endParaRPr lang="en-US" dirty="0"/>
              </a:p>
              <a:p>
                <a:pPr>
                  <a:spcBef>
                    <a:spcPts val="0"/>
                  </a:spcBef>
                  <a:spcAft>
                    <a:spcPts val="2000"/>
                  </a:spcAft>
                  <a:tabLst>
                    <a:tab pos="4170363" algn="l"/>
                  </a:tabLst>
                </a:pPr>
                <a:r>
                  <a:rPr lang="en-US" spc="5000" dirty="0"/>
                  <a:t> </a:t>
                </a:r>
                <a:r>
                  <a:rPr lang="en-US" i="1" dirty="0"/>
                  <a:t>Reduction:</a:t>
                </a:r>
                <a:r>
                  <a:rPr lang="en-US" i="1" spc="1500" dirty="0"/>
                  <a:t> </a:t>
                </a:r>
                <a14:m>
                  <m:oMath xmlns:m="http://schemas.openxmlformats.org/officeDocument/2006/math">
                    <m:r>
                      <a:rPr lang="en-US">
                        <a:solidFill>
                          <a:srgbClr val="D60093"/>
                        </a:solidFill>
                        <a:latin typeface="Cambria Math" panose="02040503050406030204" pitchFamily="18" charset="0"/>
                      </a:rPr>
                      <m:t>14</m:t>
                    </m:r>
                    <m:sSup>
                      <m:sSupPr>
                        <m:ctrlPr>
                          <a:rPr lang="en-US" i="1">
                            <a:solidFill>
                              <a:srgbClr val="D60093"/>
                            </a:solidFill>
                            <a:latin typeface="Cambria Math" panose="02040503050406030204" pitchFamily="18" charset="0"/>
                          </a:rPr>
                        </m:ctrlPr>
                      </m:sSupPr>
                      <m:e>
                        <m:r>
                          <m:rPr>
                            <m:sty m:val="p"/>
                          </m:rPr>
                          <a:rPr lang="en-US">
                            <a:solidFill>
                              <a:srgbClr val="D60093"/>
                            </a:solidFill>
                            <a:latin typeface="Cambria Math" panose="02040503050406030204" pitchFamily="18" charset="0"/>
                          </a:rPr>
                          <m:t>H</m:t>
                        </m:r>
                      </m:e>
                      <m:sup>
                        <m:r>
                          <a:rPr lang="en-US">
                            <a:solidFill>
                              <a:srgbClr val="D60093"/>
                            </a:solidFill>
                            <a:latin typeface="Cambria Math" panose="02040503050406030204" pitchFamily="18" charset="0"/>
                          </a:rPr>
                          <m:t>+</m:t>
                        </m:r>
                      </m:sup>
                    </m:sSup>
                    <m:r>
                      <a:rPr lang="en-US" i="1">
                        <a:latin typeface="Cambria Math" panose="02040503050406030204" pitchFamily="18" charset="0"/>
                      </a:rPr>
                      <m:t>+</m:t>
                    </m:r>
                    <m:r>
                      <m:rPr>
                        <m:sty m:val="p"/>
                      </m:rPr>
                      <a:rPr lang="en-US">
                        <a:latin typeface="Cambria Math" panose="02040503050406030204" pitchFamily="18" charset="0"/>
                      </a:rPr>
                      <m:t>C</m:t>
                    </m:r>
                    <m:sSub>
                      <m:sSubPr>
                        <m:ctrlPr>
                          <a:rPr lang="en-US" i="1">
                            <a:latin typeface="Cambria Math" panose="02040503050406030204" pitchFamily="18" charset="0"/>
                          </a:rPr>
                        </m:ctrlPr>
                      </m:sSubPr>
                      <m:e>
                        <m:r>
                          <m:rPr>
                            <m:sty m:val="p"/>
                          </m:rPr>
                          <a:rPr lang="en-US">
                            <a:latin typeface="Cambria Math" panose="02040503050406030204" pitchFamily="18" charset="0"/>
                          </a:rPr>
                          <m:t>r</m:t>
                        </m:r>
                      </m:e>
                      <m:sub>
                        <m:r>
                          <a:rPr lang="en-US">
                            <a:latin typeface="Cambria Math" panose="02040503050406030204" pitchFamily="18" charset="0"/>
                          </a:rPr>
                          <m:t>2</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7</m:t>
                        </m:r>
                      </m:sub>
                      <m:sup>
                        <m:r>
                          <a:rPr lang="en-US">
                            <a:latin typeface="Cambria Math" panose="02040503050406030204" pitchFamily="18" charset="0"/>
                          </a:rPr>
                          <m:t>2−</m:t>
                        </m:r>
                      </m:sup>
                    </m:sSubSup>
                    <m:r>
                      <a:rPr lang="en-US"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 2</m:t>
                    </m:r>
                    <m:r>
                      <m:rPr>
                        <m:sty m:val="p"/>
                      </m:rPr>
                      <a:rPr lang="en-US">
                        <a:latin typeface="Cambria Math" panose="02040503050406030204" pitchFamily="18" charset="0"/>
                        <a:ea typeface="Cambria Math" panose="02040503050406030204" pitchFamily="18" charset="0"/>
                      </a:rPr>
                      <m:t>C</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r</m:t>
                        </m:r>
                      </m:e>
                      <m:sup>
                        <m:r>
                          <a:rPr lang="en-US">
                            <a:latin typeface="Cambria Math" panose="02040503050406030204" pitchFamily="18" charset="0"/>
                            <a:ea typeface="Cambria Math" panose="02040503050406030204" pitchFamily="18" charset="0"/>
                          </a:rPr>
                          <m:t>3+</m:t>
                        </m:r>
                      </m:sup>
                    </m:sSup>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7</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oMath>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24072"/>
                <a:ext cx="9107558" cy="4471928"/>
              </a:xfrm>
              <a:blipFill rotWithShape="0">
                <a:blip r:embed="rId2"/>
                <a:stretch>
                  <a:fillRect l="-1406" t="-1362" r="-736"/>
                </a:stretch>
              </a:blipFill>
            </p:spPr>
            <p:txBody>
              <a:bodyPr/>
              <a:lstStyle/>
              <a:p>
                <a:r>
                  <a:rPr lang="en-US">
                    <a:noFill/>
                  </a:rPr>
                  <a:t> </a:t>
                </a:r>
              </a:p>
            </p:txBody>
          </p:sp>
        </mc:Fallback>
      </mc:AlternateContent>
    </p:spTree>
    <p:extLst>
      <p:ext uri="{BB962C8B-B14F-4D97-AF65-F5344CB8AC3E}">
        <p14:creationId xmlns:p14="http://schemas.microsoft.com/office/powerpoint/2010/main" val="22214780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79109" y="-2011"/>
            <a:ext cx="8663610" cy="626854"/>
          </a:xfrm>
        </p:spPr>
        <p:txBody>
          <a:bodyPr/>
          <a:lstStyle/>
          <a:p>
            <a:pPr marL="1252538" indent="-1252538">
              <a:tabLst>
                <a:tab pos="1252538" algn="l"/>
              </a:tabLst>
            </a:pPr>
            <a:r>
              <a:rPr lang="en-US" dirty="0">
                <a:solidFill>
                  <a:schemeClr val="bg1"/>
                </a:solidFill>
              </a:rPr>
              <a:t>19.8</a:t>
            </a:r>
            <a:r>
              <a:rPr lang="en-US" dirty="0"/>
              <a:t>	Corrosion-6</a:t>
            </a:r>
          </a:p>
        </p:txBody>
      </p:sp>
      <p:sp>
        <p:nvSpPr>
          <p:cNvPr id="18" name="Text Placeholder 17"/>
          <p:cNvSpPr>
            <a:spLocks noGrp="1"/>
          </p:cNvSpPr>
          <p:nvPr>
            <p:ph type="body" sz="quarter" idx="22"/>
          </p:nvPr>
        </p:nvSpPr>
        <p:spPr>
          <a:xfrm>
            <a:off x="0" y="1096397"/>
            <a:ext cx="9120809" cy="503803"/>
          </a:xfrm>
        </p:spPr>
        <p:txBody>
          <a:bodyPr/>
          <a:lstStyle/>
          <a:p>
            <a:r>
              <a:rPr lang="en-US" dirty="0"/>
              <a:t>Corrosion</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23"/>
              </p:nvPr>
            </p:nvSpPr>
            <p:spPr>
              <a:xfrm>
                <a:off x="304800" y="2795588"/>
                <a:ext cx="9031358" cy="2590800"/>
              </a:xfrm>
            </p:spPr>
            <p:txBody>
              <a:bodyPr/>
              <a:lstStyle/>
              <a:p>
                <a:pPr algn="ctr">
                  <a:spcAft>
                    <a:spcPts val="20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Sn</m:t>
                          </m:r>
                        </m:e>
                        <m:sup>
                          <m:r>
                            <a:rPr lang="en-US" b="0" i="0" smtClean="0">
                              <a:latin typeface="Cambria Math" panose="02040503050406030204" pitchFamily="18" charset="0"/>
                            </a:rPr>
                            <m:t>2+</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2</m:t>
                          </m:r>
                          <m:r>
                            <a:rPr lang="en-US" b="0" i="1" smtClean="0">
                              <a:latin typeface="Cambria Math" panose="02040503050406030204" pitchFamily="18" charset="0"/>
                            </a:rPr>
                            <m:t>𝑒</m:t>
                          </m:r>
                        </m:e>
                        <m:sup>
                          <m:r>
                            <a:rPr lang="en-US" b="0" i="1" smtClean="0">
                              <a:latin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Sn</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1" spc="8000" smtClean="0">
                          <a:latin typeface="Cambria Math" panose="02040503050406030204" pitchFamily="18" charset="0"/>
                          <a:ea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𝐸</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=−0.14 </m:t>
                      </m:r>
                      <m:r>
                        <m:rPr>
                          <m:sty m:val="p"/>
                        </m:rPr>
                        <a:rPr lang="en-US" b="0" i="0" smtClean="0">
                          <a:latin typeface="Cambria Math" panose="02040503050406030204" pitchFamily="18" charset="0"/>
                          <a:ea typeface="Cambria Math" panose="02040503050406030204" pitchFamily="18" charset="0"/>
                        </a:rPr>
                        <m:t>V</m:t>
                      </m:r>
                    </m:oMath>
                  </m:oMathPara>
                </a14:m>
                <a:endParaRPr lang="en-US" spc="5000" dirty="0"/>
              </a:p>
              <a:p>
                <a:pPr algn="ct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Fe</m:t>
                          </m:r>
                        </m:e>
                        <m:sup>
                          <m:r>
                            <a:rPr lang="en-US" i="0">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2</m:t>
                          </m:r>
                          <m:r>
                            <a:rPr lang="en-US" i="1">
                              <a:latin typeface="Cambria Math" panose="02040503050406030204" pitchFamily="18" charset="0"/>
                            </a:rPr>
                            <m:t>𝑒</m:t>
                          </m:r>
                        </m:e>
                        <m:sup>
                          <m:r>
                            <a:rPr lang="en-US" i="1">
                              <a:latin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Fe</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spc="8000">
                          <a:latin typeface="Cambria Math" panose="02040503050406030204" pitchFamily="18" charset="0"/>
                          <a:ea typeface="Cambria Math" panose="02040503050406030204" pitchFamily="18" charset="0"/>
                        </a:rPr>
                        <m:t> </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𝐸</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=−0.</m:t>
                      </m:r>
                      <m:r>
                        <a:rPr lang="en-US" b="0" i="1" smtClean="0">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4 </m:t>
                      </m:r>
                      <m:r>
                        <m:rPr>
                          <m:sty m:val="p"/>
                        </m:rPr>
                        <a:rPr lang="en-US">
                          <a:latin typeface="Cambria Math" panose="02040503050406030204" pitchFamily="18" charset="0"/>
                          <a:ea typeface="Cambria Math" panose="02040503050406030204" pitchFamily="18" charset="0"/>
                        </a:rPr>
                        <m:t>V</m:t>
                      </m:r>
                    </m:oMath>
                  </m:oMathPara>
                </a14:m>
                <a:endParaRPr lang="en-US" spc="5000"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23"/>
              </p:nvPr>
            </p:nvSpPr>
            <p:spPr>
              <a:xfrm>
                <a:off x="304800" y="2795588"/>
                <a:ext cx="9031358" cy="25908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434887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9109" y="0"/>
            <a:ext cx="8663610" cy="626854"/>
          </a:xfrm>
        </p:spPr>
        <p:txBody>
          <a:bodyPr/>
          <a:lstStyle/>
          <a:p>
            <a:pPr marL="1252538" indent="-1252538"/>
            <a:r>
              <a:rPr lang="en-US" dirty="0">
                <a:solidFill>
                  <a:schemeClr val="bg1"/>
                </a:solidFill>
              </a:rPr>
              <a:t>19.8</a:t>
            </a:r>
            <a:r>
              <a:rPr lang="en-US" dirty="0"/>
              <a:t>	Corrosion-7</a:t>
            </a:r>
          </a:p>
        </p:txBody>
      </p:sp>
      <p:sp>
        <p:nvSpPr>
          <p:cNvPr id="17" name="Text Placeholder 16"/>
          <p:cNvSpPr>
            <a:spLocks noGrp="1"/>
          </p:cNvSpPr>
          <p:nvPr>
            <p:ph type="body" sz="quarter" idx="22"/>
          </p:nvPr>
        </p:nvSpPr>
        <p:spPr>
          <a:xfrm>
            <a:off x="0" y="1096397"/>
            <a:ext cx="9120809" cy="503803"/>
          </a:xfrm>
        </p:spPr>
        <p:txBody>
          <a:bodyPr/>
          <a:lstStyle/>
          <a:p>
            <a:r>
              <a:rPr lang="en-US" dirty="0"/>
              <a:t>Corrosion</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23"/>
              </p:nvPr>
            </p:nvSpPr>
            <p:spPr>
              <a:xfrm>
                <a:off x="0" y="1591932"/>
                <a:ext cx="9144000" cy="4832792"/>
              </a:xfrm>
            </p:spPr>
            <p:txBody>
              <a:bodyPr/>
              <a:lstStyle/>
              <a:p>
                <a:pPr>
                  <a:spcAft>
                    <a:spcPts val="800"/>
                  </a:spcAft>
                </a:pPr>
                <a:r>
                  <a:rPr lang="en-US" dirty="0"/>
                  <a:t>Zinc-plating, or </a:t>
                </a:r>
                <a:r>
                  <a:rPr lang="en-US" b="1" i="1" dirty="0"/>
                  <a:t>galvanization, </a:t>
                </a:r>
                <a:r>
                  <a:rPr lang="en-US" dirty="0"/>
                  <a:t>protects iron from corrosion by a different mechanism. </a:t>
                </a:r>
              </a:p>
              <a:p>
                <a:pPr algn="ctr">
                  <a:spcBef>
                    <a:spcPts val="0"/>
                  </a:spcBef>
                  <a:spcAft>
                    <a:spcPts val="2900"/>
                  </a:spcAft>
                </a:pP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Zn</m:t>
                        </m:r>
                      </m:e>
                      <m:sup>
                        <m:r>
                          <a:rPr lang="en-US" b="0" i="0" smtClean="0">
                            <a:latin typeface="Cambria Math" panose="02040503050406030204" pitchFamily="18" charset="0"/>
                          </a:rPr>
                          <m:t>2+</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2</m:t>
                        </m:r>
                        <m:r>
                          <a:rPr lang="en-US" b="0" i="1" smtClean="0">
                            <a:latin typeface="Cambria Math" panose="02040503050406030204" pitchFamily="18" charset="0"/>
                          </a:rPr>
                          <m:t>𝑒</m:t>
                        </m:r>
                      </m:e>
                      <m:sup>
                        <m:r>
                          <a:rPr lang="en-US" b="0" i="1" smtClean="0">
                            <a:latin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Zn</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oMath>
                </a14:m>
                <a:r>
                  <a:rPr lang="en-US" spc="5500" dirty="0"/>
                  <a:t> </a:t>
                </a:r>
                <a14:m>
                  <m:oMath xmlns:m="http://schemas.openxmlformats.org/officeDocument/2006/math">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𝐸</m:t>
                        </m:r>
                      </m:e>
                      <m:sup>
                        <m:r>
                          <a:rPr lang="en-US" i="1" dirty="0" smtClean="0">
                            <a:latin typeface="Cambria Math" panose="02040503050406030204" pitchFamily="18" charset="0"/>
                            <a:ea typeface="Cambria Math" panose="02040503050406030204" pitchFamily="18" charset="0"/>
                          </a:rPr>
                          <m:t>°</m:t>
                        </m:r>
                      </m:sup>
                    </m:sSup>
                    <m:r>
                      <a:rPr lang="en-US" b="0" i="1" dirty="0" smtClean="0">
                        <a:latin typeface="Cambria Math" panose="02040503050406030204" pitchFamily="18" charset="0"/>
                      </a:rPr>
                      <m:t>=−0.76 </m:t>
                    </m:r>
                    <m:r>
                      <m:rPr>
                        <m:sty m:val="p"/>
                      </m:rPr>
                      <a:rPr lang="en-US" b="0" i="0" dirty="0" smtClean="0">
                        <a:latin typeface="Cambria Math" panose="02040503050406030204" pitchFamily="18" charset="0"/>
                      </a:rPr>
                      <m:t>V</m:t>
                    </m:r>
                  </m:oMath>
                </a14:m>
                <a:endParaRPr lang="en-US" dirty="0"/>
              </a:p>
              <a:p>
                <a:pPr>
                  <a:spcBef>
                    <a:spcPts val="0"/>
                  </a:spcBef>
                  <a:spcAft>
                    <a:spcPts val="2700"/>
                  </a:spcAft>
                </a:pPr>
                <a:r>
                  <a:rPr lang="en-US" dirty="0"/>
                  <a:t>Zinc is </a:t>
                </a:r>
                <a:r>
                  <a:rPr lang="en-US" i="1" dirty="0"/>
                  <a:t>more </a:t>
                </a:r>
                <a:r>
                  <a:rPr lang="en-US" dirty="0"/>
                  <a:t>easily oxidized than iron. Like aluminum, zinc oxidizes to form a protective coating. </a:t>
                </a:r>
              </a:p>
              <a:p>
                <a:r>
                  <a:rPr lang="en-US" dirty="0"/>
                  <a:t>Even when the zinc layer is compromised, though, and the underlying iron is exposed, zinc is still the more easily oxidized of the two metals and will act as the anode. Iron will be the cathode, thereby remaining reduced. </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23"/>
              </p:nvPr>
            </p:nvSpPr>
            <p:spPr>
              <a:xfrm>
                <a:off x="0" y="1591932"/>
                <a:ext cx="9144000" cy="4832792"/>
              </a:xfrm>
              <a:blipFill rotWithShape="0">
                <a:blip r:embed="rId2"/>
                <a:stretch>
                  <a:fillRect l="-1333" t="-1135" r="-2067" b="-3783"/>
                </a:stretch>
              </a:blipFill>
            </p:spPr>
            <p:txBody>
              <a:bodyPr/>
              <a:lstStyle/>
              <a:p>
                <a:r>
                  <a:rPr lang="en-US">
                    <a:noFill/>
                  </a:rPr>
                  <a:t> </a:t>
                </a:r>
              </a:p>
            </p:txBody>
          </p:sp>
        </mc:Fallback>
      </mc:AlternateContent>
    </p:spTree>
    <p:extLst>
      <p:ext uri="{BB962C8B-B14F-4D97-AF65-F5344CB8AC3E}">
        <p14:creationId xmlns:p14="http://schemas.microsoft.com/office/powerpoint/2010/main" val="10480686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26854"/>
          </a:xfrm>
        </p:spPr>
        <p:txBody>
          <a:bodyPr/>
          <a:lstStyle/>
          <a:p>
            <a:pPr marL="1252538" indent="-1252538"/>
            <a:r>
              <a:rPr lang="en-US" dirty="0">
                <a:solidFill>
                  <a:schemeClr val="bg1"/>
                </a:solidFill>
              </a:rPr>
              <a:t>19.8</a:t>
            </a:r>
            <a:r>
              <a:rPr lang="en-US" dirty="0"/>
              <a:t>	Corrosion-8</a:t>
            </a:r>
          </a:p>
        </p:txBody>
      </p:sp>
      <p:sp>
        <p:nvSpPr>
          <p:cNvPr id="16" name="Text Placeholder 15"/>
          <p:cNvSpPr>
            <a:spLocks noGrp="1"/>
          </p:cNvSpPr>
          <p:nvPr>
            <p:ph type="body" sz="quarter" idx="22"/>
          </p:nvPr>
        </p:nvSpPr>
        <p:spPr>
          <a:xfrm>
            <a:off x="0" y="1096397"/>
            <a:ext cx="9120809" cy="503803"/>
          </a:xfrm>
        </p:spPr>
        <p:txBody>
          <a:bodyPr/>
          <a:lstStyle/>
          <a:p>
            <a:r>
              <a:rPr lang="en-US" dirty="0"/>
              <a:t>Corrosion</a:t>
            </a:r>
          </a:p>
        </p:txBody>
      </p:sp>
      <p:sp>
        <p:nvSpPr>
          <p:cNvPr id="17" name="Text Placeholder 16"/>
          <p:cNvSpPr>
            <a:spLocks noGrp="1"/>
          </p:cNvSpPr>
          <p:nvPr>
            <p:ph type="body" sz="quarter" idx="23"/>
          </p:nvPr>
        </p:nvSpPr>
        <p:spPr>
          <a:xfrm>
            <a:off x="0" y="1562794"/>
            <a:ext cx="9107557" cy="4648200"/>
          </a:xfrm>
        </p:spPr>
        <p:txBody>
          <a:bodyPr/>
          <a:lstStyle/>
          <a:p>
            <a:pPr>
              <a:spcBef>
                <a:spcPts val="0"/>
              </a:spcBef>
              <a:spcAft>
                <a:spcPts val="3400"/>
              </a:spcAft>
            </a:pPr>
            <a:r>
              <a:rPr lang="en-US" dirty="0"/>
              <a:t>Galvanization is one example of </a:t>
            </a:r>
            <a:r>
              <a:rPr lang="en-US" i="1" dirty="0"/>
              <a:t>cathodic protection, </a:t>
            </a:r>
            <a:r>
              <a:rPr lang="en-US" dirty="0"/>
              <a:t>the process by which a metal is protected by being made the cathode in what amounts to a galvanic cell. </a:t>
            </a:r>
          </a:p>
          <a:p>
            <a:pPr>
              <a:spcBef>
                <a:spcPts val="0"/>
              </a:spcBef>
              <a:spcAft>
                <a:spcPts val="3300"/>
              </a:spcAft>
            </a:pPr>
            <a:r>
              <a:rPr lang="en-US" dirty="0"/>
              <a:t>Another example is the use of zinc or magnesium bars to protect underground storage tanks and ships. </a:t>
            </a:r>
          </a:p>
          <a:p>
            <a:pPr>
              <a:spcBef>
                <a:spcPts val="0"/>
              </a:spcBef>
              <a:spcAft>
                <a:spcPts val="2800"/>
              </a:spcAft>
            </a:pPr>
            <a:r>
              <a:rPr lang="en-US" dirty="0"/>
              <a:t>When a steel tank or hull is connected to a more easily oxidized metal, corrosion of the steel is prevented. </a:t>
            </a:r>
          </a:p>
        </p:txBody>
      </p:sp>
    </p:spTree>
    <p:extLst>
      <p:ext uri="{BB962C8B-B14F-4D97-AF65-F5344CB8AC3E}">
        <p14:creationId xmlns:p14="http://schemas.microsoft.com/office/powerpoint/2010/main" val="39060499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359176" cy="516147"/>
          </a:xfrm>
        </p:spPr>
        <p:txBody>
          <a:bodyPr/>
          <a:lstStyle/>
          <a:p>
            <a:pPr marL="0" indent="0">
              <a:tabLst>
                <a:tab pos="1257300" algn="l"/>
              </a:tabLst>
            </a:pPr>
            <a:r>
              <a:rPr lang="en-US" dirty="0">
                <a:solidFill>
                  <a:schemeClr val="bg1"/>
                </a:solidFill>
              </a:rPr>
              <a:t>19.1 	</a:t>
            </a:r>
            <a:r>
              <a:rPr lang="en-US" dirty="0"/>
              <a:t>Balancing Redox Reactions-1 - Appendix</a:t>
            </a:r>
          </a:p>
        </p:txBody>
      </p:sp>
      <p:sp>
        <p:nvSpPr>
          <p:cNvPr id="23" name="Text Placeholder 22"/>
          <p:cNvSpPr>
            <a:spLocks noGrp="1"/>
          </p:cNvSpPr>
          <p:nvPr>
            <p:ph type="body" sz="quarter" idx="22"/>
          </p:nvPr>
        </p:nvSpPr>
        <p:spPr>
          <a:xfrm>
            <a:off x="0" y="1103570"/>
            <a:ext cx="9120809" cy="562955"/>
          </a:xfrm>
        </p:spPr>
        <p:txBody>
          <a:bodyPr/>
          <a:lstStyle/>
          <a:p>
            <a:r>
              <a:rPr lang="en-US" dirty="0"/>
              <a:t>Balancing Redox Reactions</a:t>
            </a:r>
          </a:p>
        </p:txBody>
      </p:sp>
      <p:sp>
        <p:nvSpPr>
          <p:cNvPr id="24" name="Text Placeholder 23"/>
          <p:cNvSpPr>
            <a:spLocks noGrp="1"/>
          </p:cNvSpPr>
          <p:nvPr>
            <p:ph type="body" sz="quarter" idx="23"/>
          </p:nvPr>
        </p:nvSpPr>
        <p:spPr>
          <a:xfrm>
            <a:off x="0" y="1600200"/>
            <a:ext cx="9143999" cy="876300"/>
          </a:xfrm>
        </p:spPr>
        <p:txBody>
          <a:bodyPr/>
          <a:lstStyle/>
          <a:p>
            <a:r>
              <a:rPr lang="en-US" dirty="0"/>
              <a:t>A redox reaction is one in which there are </a:t>
            </a:r>
            <a:r>
              <a:rPr lang="en-US" i="1" dirty="0"/>
              <a:t>changes </a:t>
            </a:r>
            <a:r>
              <a:rPr lang="en-US" dirty="0"/>
              <a:t>in oxidation states.</a:t>
            </a:r>
          </a:p>
        </p:txBody>
      </p:sp>
      <p:pic>
        <p:nvPicPr>
          <p:cNvPr id="1026" name="Picture 2" descr="Equations for redox reactions can be balanced by inspection, the method of balancing introduced in Chapter 3, but redox reactions must be balanced for mass (number of atoms) and for charge (number of electr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568" y="2476500"/>
            <a:ext cx="5870864"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06538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defTabSz="1108075"/>
            <a:r>
              <a:rPr lang="en-US" b="1" kern="0" dirty="0">
                <a:solidFill>
                  <a:srgbClr val="FFF799"/>
                </a:solidFill>
              </a:rPr>
              <a:t>SAMPLE PROBLEM		</a:t>
            </a:r>
            <a:r>
              <a:rPr lang="en-US" b="1" kern="0" dirty="0">
                <a:solidFill>
                  <a:schemeClr val="bg1"/>
                </a:solidFill>
              </a:rPr>
              <a:t>19.1	</a:t>
            </a:r>
            <a:r>
              <a:rPr lang="en-US" b="1" dirty="0">
                <a:solidFill>
                  <a:schemeClr val="bg1"/>
                </a:solidFill>
              </a:rPr>
              <a:t>Setup - Appendix</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2927"/>
                <a:ext cx="8991600" cy="2838546"/>
              </a:xfrm>
            </p:spPr>
            <p:txBody>
              <a:bodyPr/>
              <a:lstStyle/>
              <a:p>
                <a:pPr>
                  <a:spcBef>
                    <a:spcPts val="0"/>
                  </a:spcBef>
                  <a:spcAft>
                    <a:spcPts val="1800"/>
                  </a:spcAft>
                </a:pPr>
                <a:r>
                  <a:rPr lang="en-US" dirty="0"/>
                  <a:t>Permanganate ion and iodide ion react in basic solution to produce manganese(IV) oxide and molecular iodine. Use the half-reaction method to balance the equation: </a:t>
                </a:r>
              </a:p>
              <a:p>
                <a:pPr marL="2406650" indent="-228600" algn="ctr">
                  <a:spcBef>
                    <a:spcPts val="0"/>
                  </a:spcBef>
                  <a:spcAft>
                    <a:spcPts val="1500"/>
                  </a:spcAft>
                </a:pPr>
                <a14:m>
                  <m:oMathPara xmlns:m="http://schemas.openxmlformats.org/officeDocument/2006/math">
                    <m:oMathParaPr>
                      <m:jc m:val="left"/>
                    </m:oMathParaPr>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MnO</m:t>
                          </m:r>
                        </m:e>
                        <m:sub>
                          <m:r>
                            <a:rPr lang="en-US" b="0" i="0" smtClean="0">
                              <a:latin typeface="Cambria Math" panose="02040503050406030204" pitchFamily="18" charset="0"/>
                            </a:rPr>
                            <m:t>4</m:t>
                          </m:r>
                        </m:sub>
                        <m:sup>
                          <m:r>
                            <a:rPr lang="en-US" b="0" i="0" smtClean="0">
                              <a:latin typeface="Cambria Math" panose="02040503050406030204" pitchFamily="18" charset="0"/>
                            </a:rPr>
                            <m:t>−</m:t>
                          </m:r>
                        </m:sup>
                      </m:sSubSup>
                      <m:r>
                        <a:rPr lang="en-US"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I</m:t>
                          </m:r>
                        </m:e>
                        <m:sup>
                          <m:r>
                            <a:rPr lang="en-US" b="0" i="0" smtClean="0">
                              <a:latin typeface="Cambria Math" panose="02040503050406030204" pitchFamily="18" charset="0"/>
                              <a:ea typeface="Cambria Math" panose="02040503050406030204" pitchFamily="18" charset="0"/>
                            </a:rPr>
                            <m:t>−</m:t>
                          </m:r>
                        </m:sup>
                      </m:sSup>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MnO</m:t>
                          </m:r>
                        </m:e>
                        <m:sub>
                          <m:r>
                            <a:rPr lang="en-US" b="0" i="0" smtClean="0">
                              <a:latin typeface="Cambria Math" panose="02040503050406030204" pitchFamily="18" charset="0"/>
                              <a:ea typeface="Cambria Math" panose="02040503050406030204" pitchFamily="18" charset="0"/>
                            </a:rPr>
                            <m:t>2</m:t>
                          </m:r>
                        </m:sub>
                      </m:sSub>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I</m:t>
                          </m:r>
                        </m:e>
                        <m:sub>
                          <m:r>
                            <a:rPr lang="en-US" b="0" i="0" smtClean="0">
                              <a:latin typeface="Cambria Math" panose="02040503050406030204" pitchFamily="18" charset="0"/>
                              <a:ea typeface="Cambria Math" panose="02040503050406030204" pitchFamily="18" charset="0"/>
                            </a:rPr>
                            <m:t>2</m:t>
                          </m:r>
                        </m:sub>
                      </m:sSub>
                    </m:oMath>
                  </m:oMathPara>
                </a14:m>
                <a:endParaRPr lang="en-US" dirty="0"/>
              </a:p>
              <a:p>
                <a:pPr>
                  <a:spcBef>
                    <a:spcPts val="0"/>
                  </a:spcBef>
                  <a:spcAft>
                    <a:spcPts val="2800"/>
                  </a:spcAft>
                </a:pPr>
                <a:r>
                  <a:rPr lang="en-US" b="1" dirty="0">
                    <a:solidFill>
                      <a:srgbClr val="43638E"/>
                    </a:solidFill>
                    <a:latin typeface="Calibri" panose="020F0502020204030204" pitchFamily="34" charset="0"/>
                    <a:cs typeface="Calibri" panose="020F0502020204030204" pitchFamily="34" charset="0"/>
                  </a:rPr>
                  <a:t>Setup</a:t>
                </a:r>
                <a:endParaRPr lang="en-US" dirty="0">
                  <a:solidFill>
                    <a:srgbClr val="43638E"/>
                  </a:solidFill>
                  <a:latin typeface="Calibri" panose="020F0502020204030204" pitchFamily="34" charset="0"/>
                  <a:cs typeface="Calibri" panose="020F0502020204030204" pitchFamily="34" charset="0"/>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2927"/>
                <a:ext cx="8991600" cy="2838546"/>
              </a:xfrm>
              <a:blipFill rotWithShape="0">
                <a:blip r:embed="rId2"/>
                <a:stretch>
                  <a:fillRect l="-1356" t="-2151" r="-1085"/>
                </a:stretch>
              </a:blipFill>
            </p:spPr>
            <p:txBody>
              <a:bodyPr/>
              <a:lstStyle/>
              <a:p>
                <a:r>
                  <a:rPr lang="en-US">
                    <a:noFill/>
                  </a:rPr>
                  <a:t> </a:t>
                </a:r>
              </a:p>
            </p:txBody>
          </p:sp>
        </mc:Fallback>
      </mc:AlternateContent>
      <p:pic>
        <p:nvPicPr>
          <p:cNvPr id="10243" name="Picture 3" descr="First we assign oxidation numbers to each element on both sides of the equation. Manganese goes from plus seven to plus four, iodine goes from negative one to zero, and oxygen is negative two before and after the rea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725" y="3667125"/>
            <a:ext cx="44005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28295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461" y="0"/>
            <a:ext cx="8663610" cy="626854"/>
          </a:xfrm>
        </p:spPr>
        <p:txBody>
          <a:bodyPr/>
          <a:lstStyle/>
          <a:p>
            <a:pPr marL="1257300" indent="-1257300"/>
            <a:r>
              <a:rPr lang="en-US" dirty="0">
                <a:solidFill>
                  <a:schemeClr val="bg1"/>
                </a:solidFill>
              </a:rPr>
              <a:t>19.2</a:t>
            </a:r>
            <a:r>
              <a:rPr lang="en-US" dirty="0"/>
              <a:t>	Galvanic Cells-1 - Appendix</a:t>
            </a:r>
          </a:p>
        </p:txBody>
      </p:sp>
      <p:sp>
        <p:nvSpPr>
          <p:cNvPr id="24" name="Text Placeholder 23"/>
          <p:cNvSpPr>
            <a:spLocks noGrp="1"/>
          </p:cNvSpPr>
          <p:nvPr>
            <p:ph type="body" sz="quarter" idx="22"/>
          </p:nvPr>
        </p:nvSpPr>
        <p:spPr>
          <a:xfrm>
            <a:off x="0" y="1093165"/>
            <a:ext cx="9120809" cy="527285"/>
          </a:xfrm>
        </p:spPr>
        <p:txBody>
          <a:bodyPr/>
          <a:lstStyle/>
          <a:p>
            <a:r>
              <a:rPr lang="en-US" dirty="0"/>
              <a:t>Galvanic Cells</a:t>
            </a:r>
          </a:p>
        </p:txBody>
      </p:sp>
      <p:sp>
        <p:nvSpPr>
          <p:cNvPr id="25" name="Text Placeholder 24"/>
          <p:cNvSpPr>
            <a:spLocks noGrp="1"/>
          </p:cNvSpPr>
          <p:nvPr>
            <p:ph type="body" sz="quarter" idx="23"/>
          </p:nvPr>
        </p:nvSpPr>
        <p:spPr>
          <a:xfrm>
            <a:off x="0" y="1600200"/>
            <a:ext cx="9107557" cy="884814"/>
          </a:xfrm>
        </p:spPr>
        <p:txBody>
          <a:bodyPr/>
          <a:lstStyle/>
          <a:p>
            <a:r>
              <a:rPr lang="en-US" dirty="0"/>
              <a:t>The experimental apparatus for generating electricity through the use of a spontaneous reaction is called a </a:t>
            </a:r>
            <a:r>
              <a:rPr lang="en-US" b="1" i="1" dirty="0"/>
              <a:t>galvanic cell. </a:t>
            </a:r>
          </a:p>
        </p:txBody>
      </p:sp>
      <p:pic>
        <p:nvPicPr>
          <p:cNvPr id="17" name="Picture 16" descr="The experimental setup includes two beakers of solutions and a voltmeter. There is a U tube (salt bridge) connecting the two beakers. When the concentrations of Zn2+ and Cu2+ are 1 molar (1 M) at 25°C, the cell voltage is 1.10 V."/>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6036" y="3200400"/>
            <a:ext cx="4302460" cy="3266902"/>
          </a:xfrm>
          <a:prstGeom prst="rect">
            <a:avLst/>
          </a:prstGeom>
        </p:spPr>
      </p:pic>
      <mc:AlternateContent xmlns:mc="http://schemas.openxmlformats.org/markup-compatibility/2006" xmlns:a14="http://schemas.microsoft.com/office/drawing/2010/main">
        <mc:Choice Requires="a14">
          <p:sp>
            <p:nvSpPr>
              <p:cNvPr id="2" name="Text Placeholder 1"/>
              <p:cNvSpPr>
                <a:spLocks noGrp="1"/>
              </p:cNvSpPr>
              <p:nvPr>
                <p:ph type="body" sz="quarter" idx="24"/>
              </p:nvPr>
            </p:nvSpPr>
            <p:spPr>
              <a:xfrm>
                <a:off x="1219200" y="2667000"/>
                <a:ext cx="6629400" cy="533400"/>
              </a:xfrm>
              <a:solidFill>
                <a:schemeClr val="bg1"/>
              </a:solidFill>
            </p:spPr>
            <p:txBody>
              <a:bodyPr/>
              <a:lstStyle/>
              <a:p>
                <a:pPr/>
                <a14:m>
                  <m:oMathPara xmlns:m="http://schemas.openxmlformats.org/officeDocument/2006/math">
                    <m:oMathParaPr>
                      <m:jc m:val="centerGroup"/>
                    </m:oMathParaPr>
                    <m:oMath xmlns:m="http://schemas.openxmlformats.org/officeDocument/2006/math">
                      <m:r>
                        <m:rPr>
                          <m:sty m:val="p"/>
                        </m:rPr>
                        <a:rPr lang="en-US" sz="2900">
                          <a:latin typeface="Cambria Math" panose="02040503050406030204" pitchFamily="18" charset="0"/>
                        </a:rPr>
                        <m:t>Zn</m:t>
                      </m:r>
                      <m:d>
                        <m:dPr>
                          <m:ctrlPr>
                            <a:rPr lang="en-US" sz="2900" i="1">
                              <a:latin typeface="Cambria Math" panose="02040503050406030204" pitchFamily="18" charset="0"/>
                            </a:rPr>
                          </m:ctrlPr>
                        </m:dPr>
                        <m:e>
                          <m:r>
                            <a:rPr lang="en-US" sz="2900" i="1">
                              <a:latin typeface="Cambria Math" panose="02040503050406030204" pitchFamily="18" charset="0"/>
                            </a:rPr>
                            <m:t>𝑠</m:t>
                          </m:r>
                        </m:e>
                      </m:d>
                      <m:r>
                        <a:rPr lang="en-US" sz="2900">
                          <a:latin typeface="Cambria Math" panose="02040503050406030204" pitchFamily="18" charset="0"/>
                        </a:rPr>
                        <m:t>+</m:t>
                      </m:r>
                      <m:sSup>
                        <m:sSupPr>
                          <m:ctrlPr>
                            <a:rPr lang="en-US" sz="2900" i="1">
                              <a:latin typeface="Cambria Math" panose="02040503050406030204" pitchFamily="18" charset="0"/>
                            </a:rPr>
                          </m:ctrlPr>
                        </m:sSupPr>
                        <m:e>
                          <m:r>
                            <m:rPr>
                              <m:sty m:val="p"/>
                            </m:rPr>
                            <a:rPr lang="en-US" sz="2900">
                              <a:latin typeface="Cambria Math" panose="02040503050406030204" pitchFamily="18" charset="0"/>
                            </a:rPr>
                            <m:t>Cu</m:t>
                          </m:r>
                        </m:e>
                        <m:sup>
                          <m:r>
                            <a:rPr lang="en-US" sz="2900">
                              <a:latin typeface="Cambria Math" panose="02040503050406030204" pitchFamily="18" charset="0"/>
                            </a:rPr>
                            <m:t>2+</m:t>
                          </m:r>
                        </m:sup>
                      </m:sSup>
                      <m:d>
                        <m:dPr>
                          <m:ctrlPr>
                            <a:rPr lang="en-US" sz="2900" i="1">
                              <a:latin typeface="Cambria Math" panose="02040503050406030204" pitchFamily="18" charset="0"/>
                            </a:rPr>
                          </m:ctrlPr>
                        </m:dPr>
                        <m:e>
                          <m:r>
                            <a:rPr lang="en-US" sz="2900" i="1">
                              <a:latin typeface="Cambria Math" panose="02040503050406030204" pitchFamily="18" charset="0"/>
                            </a:rPr>
                            <m:t>𝑎𝑞</m:t>
                          </m:r>
                        </m:e>
                      </m:d>
                      <m:r>
                        <a:rPr lang="en-US" sz="2900">
                          <a:latin typeface="Cambria Math" panose="02040503050406030204" pitchFamily="18" charset="0"/>
                          <a:ea typeface="Cambria Math" panose="02040503050406030204" pitchFamily="18" charset="0"/>
                        </a:rPr>
                        <m:t>⟶</m:t>
                      </m:r>
                      <m:sSup>
                        <m:sSupPr>
                          <m:ctrlPr>
                            <a:rPr lang="en-US" sz="2900" i="1">
                              <a:latin typeface="Cambria Math" panose="02040503050406030204" pitchFamily="18" charset="0"/>
                              <a:ea typeface="Cambria Math" panose="02040503050406030204" pitchFamily="18" charset="0"/>
                            </a:rPr>
                          </m:ctrlPr>
                        </m:sSupPr>
                        <m:e>
                          <m:r>
                            <m:rPr>
                              <m:sty m:val="p"/>
                            </m:rPr>
                            <a:rPr lang="en-US" sz="2900">
                              <a:latin typeface="Cambria Math" panose="02040503050406030204" pitchFamily="18" charset="0"/>
                              <a:ea typeface="Cambria Math" panose="02040503050406030204" pitchFamily="18" charset="0"/>
                            </a:rPr>
                            <m:t>Zn</m:t>
                          </m:r>
                        </m:e>
                        <m:sup>
                          <m:r>
                            <a:rPr lang="en-US" sz="2900">
                              <a:latin typeface="Cambria Math" panose="02040503050406030204" pitchFamily="18" charset="0"/>
                              <a:ea typeface="Cambria Math" panose="02040503050406030204" pitchFamily="18" charset="0"/>
                            </a:rPr>
                            <m:t>2+</m:t>
                          </m:r>
                        </m:sup>
                      </m:sSup>
                      <m:d>
                        <m:dPr>
                          <m:ctrlPr>
                            <a:rPr lang="en-US" sz="2900" i="1">
                              <a:latin typeface="Cambria Math" panose="02040503050406030204" pitchFamily="18" charset="0"/>
                              <a:ea typeface="Cambria Math" panose="02040503050406030204" pitchFamily="18" charset="0"/>
                            </a:rPr>
                          </m:ctrlPr>
                        </m:dPr>
                        <m:e>
                          <m:r>
                            <a:rPr lang="en-US" sz="2900" i="1">
                              <a:latin typeface="Cambria Math" panose="02040503050406030204" pitchFamily="18" charset="0"/>
                              <a:ea typeface="Cambria Math" panose="02040503050406030204" pitchFamily="18" charset="0"/>
                            </a:rPr>
                            <m:t>𝑎𝑞</m:t>
                          </m:r>
                        </m:e>
                      </m:d>
                      <m:r>
                        <a:rPr lang="en-US" sz="2900">
                          <a:latin typeface="Cambria Math" panose="02040503050406030204" pitchFamily="18" charset="0"/>
                          <a:ea typeface="Cambria Math" panose="02040503050406030204" pitchFamily="18" charset="0"/>
                        </a:rPr>
                        <m:t>+</m:t>
                      </m:r>
                      <m:r>
                        <m:rPr>
                          <m:sty m:val="p"/>
                        </m:rPr>
                        <a:rPr lang="en-US" sz="2900">
                          <a:latin typeface="Cambria Math" panose="02040503050406030204" pitchFamily="18" charset="0"/>
                          <a:ea typeface="Cambria Math" panose="02040503050406030204" pitchFamily="18" charset="0"/>
                        </a:rPr>
                        <m:t>Cu</m:t>
                      </m:r>
                      <m:d>
                        <m:dPr>
                          <m:ctrlPr>
                            <a:rPr lang="en-US" sz="2900" i="1">
                              <a:latin typeface="Cambria Math" panose="02040503050406030204" pitchFamily="18" charset="0"/>
                              <a:ea typeface="Cambria Math" panose="02040503050406030204" pitchFamily="18" charset="0"/>
                            </a:rPr>
                          </m:ctrlPr>
                        </m:dPr>
                        <m:e>
                          <m:r>
                            <a:rPr lang="en-US" sz="2900" i="1">
                              <a:latin typeface="Cambria Math" panose="02040503050406030204" pitchFamily="18" charset="0"/>
                              <a:ea typeface="Cambria Math" panose="02040503050406030204" pitchFamily="18" charset="0"/>
                            </a:rPr>
                            <m:t>𝑠</m:t>
                          </m:r>
                        </m:e>
                      </m:d>
                    </m:oMath>
                  </m:oMathPara>
                </a14:m>
                <a:endParaRPr lang="en-US" sz="2900"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24"/>
              </p:nvPr>
            </p:nvSpPr>
            <p:spPr>
              <a:xfrm>
                <a:off x="1219200" y="2667000"/>
                <a:ext cx="6629400" cy="533400"/>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499473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5461" y="0"/>
            <a:ext cx="8756994" cy="685800"/>
          </a:xfrm>
        </p:spPr>
        <p:txBody>
          <a:bodyPr/>
          <a:lstStyle/>
          <a:p>
            <a:pPr marL="1257300" indent="-1257300"/>
            <a:r>
              <a:rPr lang="en-US" dirty="0">
                <a:solidFill>
                  <a:schemeClr val="bg1"/>
                </a:solidFill>
              </a:rPr>
              <a:t>19.3</a:t>
            </a:r>
            <a:r>
              <a:rPr lang="en-US" dirty="0"/>
              <a:t>	Standard Reduction Potentials-2 - Appendix</a:t>
            </a:r>
          </a:p>
        </p:txBody>
      </p:sp>
      <p:sp>
        <p:nvSpPr>
          <p:cNvPr id="23" name="Text Placeholder 22"/>
          <p:cNvSpPr>
            <a:spLocks noGrp="1"/>
          </p:cNvSpPr>
          <p:nvPr>
            <p:ph type="body" sz="quarter" idx="22"/>
          </p:nvPr>
        </p:nvSpPr>
        <p:spPr>
          <a:xfrm>
            <a:off x="0" y="1092909"/>
            <a:ext cx="9120809" cy="557381"/>
          </a:xfrm>
        </p:spPr>
        <p:txBody>
          <a:bodyPr/>
          <a:lstStyle/>
          <a:p>
            <a:r>
              <a:rPr lang="en-US" dirty="0"/>
              <a:t>Standard Reduction Potentials</a:t>
            </a:r>
          </a:p>
        </p:txBody>
      </p:sp>
      <p:pic>
        <p:nvPicPr>
          <p:cNvPr id="2" name="Picture 1" descr="A cell with a zinc anode in a 1M Zn2+ solution, and a SHE has a potential of 0.76V. In this cell, the SHE is the cathode. A different cell with a Cu cathode in a 1M Cu2+ solution, and a SHE, has a potential of 0.34V. In this cell, the SHE is the anod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0404" y="2209800"/>
            <a:ext cx="4093464" cy="2855164"/>
          </a:xfrm>
          <a:prstGeom prst="rect">
            <a:avLst/>
          </a:prstGeom>
        </p:spPr>
      </p:pic>
      <p:pic>
        <p:nvPicPr>
          <p:cNvPr id="3" name="Picture 2" descr="A cell with a zinc anode in a 1M Zn2+ solution, and a SHE has a potential of 0.76V. In this cell, the SHE is the cathode. A different cell with a Cu cathode in a 1M Cu2+ solution, and a SHE, has a potential of 0.34V. In this cell, the SHE is the ano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40" y="2209800"/>
            <a:ext cx="4093464" cy="2855164"/>
          </a:xfrm>
          <a:prstGeom prst="rect">
            <a:avLst/>
          </a:prstGeom>
        </p:spPr>
      </p:pic>
    </p:spTree>
    <p:extLst>
      <p:ext uri="{BB962C8B-B14F-4D97-AF65-F5344CB8AC3E}">
        <p14:creationId xmlns:p14="http://schemas.microsoft.com/office/powerpoint/2010/main" val="225208198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63610" cy="990600"/>
          </a:xfrm>
        </p:spPr>
        <p:txBody>
          <a:bodyPr/>
          <a:lstStyle/>
          <a:p>
            <a:pPr marL="1257300" indent="-1257300" defTabSz="857250">
              <a:tabLst>
                <a:tab pos="1257300" algn="l"/>
              </a:tabLst>
            </a:pPr>
            <a:r>
              <a:rPr lang="en-US" dirty="0">
                <a:solidFill>
                  <a:schemeClr val="bg1"/>
                </a:solidFill>
                <a:latin typeface="Calibri"/>
              </a:rPr>
              <a:t>19.5</a:t>
            </a:r>
            <a:r>
              <a:rPr lang="en-US" dirty="0">
                <a:latin typeface="Calibri"/>
              </a:rPr>
              <a:t>	</a:t>
            </a:r>
            <a:r>
              <a:rPr lang="en-US" sz="2800" dirty="0">
                <a:latin typeface="Calibri"/>
              </a:rPr>
              <a:t>Spontaneity of Redox Reactions Under Conditions Other Than Standard State-</a:t>
            </a:r>
            <a:r>
              <a:rPr lang="en-US" sz="2800" dirty="0"/>
              <a:t>4 - Appendix</a:t>
            </a:r>
          </a:p>
        </p:txBody>
      </p:sp>
      <p:pic>
        <p:nvPicPr>
          <p:cNvPr id="15" name="Picture 14" descr="A concentration cell has two beakers with the same ion solution (in this case Zn2+), but the solutions have different concentrations. Oxidation will occur in the container with the lower Zn2+ concentration. Reduction will occur in the container with the higher Zn2+ concentration.&#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394" y="1143000"/>
            <a:ext cx="5731212" cy="5334000"/>
          </a:xfrm>
          <a:prstGeom prst="rect">
            <a:avLst/>
          </a:prstGeom>
        </p:spPr>
      </p:pic>
      <mc:AlternateContent xmlns:mc="http://schemas.openxmlformats.org/markup-compatibility/2006" xmlns:a14="http://schemas.microsoft.com/office/drawing/2010/main">
        <mc:Choice Requires="a14">
          <p:sp>
            <p:nvSpPr>
              <p:cNvPr id="29" name="Text Placeholder 2"/>
              <p:cNvSpPr>
                <a:spLocks noGrp="1"/>
              </p:cNvSpPr>
              <p:nvPr>
                <p:ph type="body" sz="quarter" idx="4294967295"/>
              </p:nvPr>
            </p:nvSpPr>
            <p:spPr>
              <a:xfrm>
                <a:off x="2362200" y="6248400"/>
                <a:ext cx="4419600" cy="381000"/>
              </a:xfrm>
              <a:prstGeom prst="rect">
                <a:avLst/>
              </a:prstGeom>
              <a:solidFill>
                <a:srgbClr val="FFFFFF"/>
              </a:solidFill>
            </p:spPr>
            <p:txBody>
              <a:bodyPr/>
              <a:lstStyle>
                <a:lvl1pPr marL="0" indent="0">
                  <a:buNone/>
                  <a:defRPr sz="2800"/>
                </a:lvl1pPr>
              </a:lstStyle>
              <a:p>
                <a:pPr lvl="0" algn="ctr"/>
                <a14:m>
                  <m:oMathPara xmlns:m="http://schemas.openxmlformats.org/officeDocument/2006/math">
                    <m:oMathParaPr>
                      <m:jc m:val="centerGroup"/>
                    </m:oMathParaPr>
                    <m:oMath xmlns:m="http://schemas.openxmlformats.org/officeDocument/2006/math">
                      <m:r>
                        <m:rPr>
                          <m:sty m:val="p"/>
                        </m:rPr>
                        <a:rPr lang="en-US" sz="1900" b="0" i="0" smtClean="0">
                          <a:latin typeface="Cambria Math" panose="02040503050406030204" pitchFamily="18" charset="0"/>
                        </a:rPr>
                        <m:t>Zn</m:t>
                      </m:r>
                      <m:d>
                        <m:dPr>
                          <m:ctrlPr>
                            <a:rPr lang="en-US" sz="1900" b="0" i="1" smtClean="0">
                              <a:latin typeface="Cambria Math" panose="02040503050406030204" pitchFamily="18" charset="0"/>
                            </a:rPr>
                          </m:ctrlPr>
                        </m:dPr>
                        <m:e>
                          <m:r>
                            <a:rPr lang="en-US" sz="1900" b="0" i="1" smtClean="0">
                              <a:latin typeface="Cambria Math" panose="02040503050406030204" pitchFamily="18" charset="0"/>
                            </a:rPr>
                            <m:t>𝑠</m:t>
                          </m:r>
                        </m:e>
                      </m:d>
                      <m:d>
                        <m:dPr>
                          <m:begChr m:val="|"/>
                          <m:endChr m:val="|"/>
                          <m:ctrlPr>
                            <a:rPr lang="en-US" sz="1900" b="0" i="1" smtClean="0">
                              <a:latin typeface="Cambria Math" panose="02040503050406030204" pitchFamily="18" charset="0"/>
                            </a:rPr>
                          </m:ctrlPr>
                        </m:dPr>
                        <m:e>
                          <m:sSup>
                            <m:sSupPr>
                              <m:ctrlPr>
                                <a:rPr lang="en-US" sz="1900" b="0" i="1" smtClean="0">
                                  <a:latin typeface="Cambria Math" panose="02040503050406030204" pitchFamily="18" charset="0"/>
                                </a:rPr>
                              </m:ctrlPr>
                            </m:sSupPr>
                            <m:e>
                              <m:r>
                                <m:rPr>
                                  <m:sty m:val="p"/>
                                </m:rPr>
                                <a:rPr lang="en-US" sz="1900" b="0" i="0" smtClean="0">
                                  <a:latin typeface="Cambria Math" panose="02040503050406030204" pitchFamily="18" charset="0"/>
                                </a:rPr>
                                <m:t>Zn</m:t>
                              </m:r>
                            </m:e>
                            <m:sup>
                              <m:r>
                                <a:rPr lang="en-US" sz="1900" b="0" i="1" smtClean="0">
                                  <a:latin typeface="Cambria Math" panose="02040503050406030204" pitchFamily="18" charset="0"/>
                                </a:rPr>
                                <m:t>2</m:t>
                              </m:r>
                              <m:r>
                                <a:rPr lang="en-US" sz="1900" b="0" i="1" smtClean="0">
                                  <a:latin typeface="Cambria Math" panose="02040503050406030204" pitchFamily="18" charset="0"/>
                                  <a:ea typeface="Cambria Math" panose="02040503050406030204" pitchFamily="18" charset="0"/>
                                </a:rPr>
                                <m:t>+</m:t>
                              </m:r>
                            </m:sup>
                          </m:sSup>
                          <m:d>
                            <m:dPr>
                              <m:ctrlPr>
                                <a:rPr lang="en-US" sz="1900" b="0" i="1" smtClean="0">
                                  <a:latin typeface="Cambria Math" panose="02040503050406030204" pitchFamily="18" charset="0"/>
                                </a:rPr>
                              </m:ctrlPr>
                            </m:dPr>
                            <m:e>
                              <m:r>
                                <a:rPr lang="en-US" sz="1900" b="0" i="1" smtClean="0">
                                  <a:latin typeface="Cambria Math" panose="02040503050406030204" pitchFamily="18" charset="0"/>
                                </a:rPr>
                                <m:t>0.10 </m:t>
                              </m:r>
                              <m:r>
                                <a:rPr lang="en-US" sz="1900" b="0" i="1" smtClean="0">
                                  <a:latin typeface="Cambria Math" panose="02040503050406030204" pitchFamily="18" charset="0"/>
                                </a:rPr>
                                <m:t>𝑀</m:t>
                              </m:r>
                            </m:e>
                          </m:d>
                        </m:e>
                      </m:d>
                      <m:d>
                        <m:dPr>
                          <m:begChr m:val="|"/>
                          <m:endChr m:val="|"/>
                          <m:ctrlPr>
                            <a:rPr lang="en-US" sz="1900" b="0" i="1" smtClean="0">
                              <a:latin typeface="Cambria Math" panose="02040503050406030204" pitchFamily="18" charset="0"/>
                            </a:rPr>
                          </m:ctrlPr>
                        </m:dPr>
                        <m:e>
                          <m:sSup>
                            <m:sSupPr>
                              <m:ctrlPr>
                                <a:rPr lang="en-US" sz="1900" i="1">
                                  <a:latin typeface="Cambria Math" panose="02040503050406030204" pitchFamily="18" charset="0"/>
                                </a:rPr>
                              </m:ctrlPr>
                            </m:sSupPr>
                            <m:e>
                              <m:r>
                                <m:rPr>
                                  <m:sty m:val="p"/>
                                </m:rPr>
                                <a:rPr lang="en-US" sz="1900">
                                  <a:latin typeface="Cambria Math" panose="02040503050406030204" pitchFamily="18" charset="0"/>
                                </a:rPr>
                                <m:t>Zn</m:t>
                              </m:r>
                            </m:e>
                            <m:sup>
                              <m:r>
                                <a:rPr lang="en-US" sz="1900" i="1">
                                  <a:latin typeface="Cambria Math" panose="02040503050406030204" pitchFamily="18" charset="0"/>
                                </a:rPr>
                                <m:t>2</m:t>
                              </m:r>
                              <m:r>
                                <a:rPr lang="en-US" sz="1900" i="1">
                                  <a:latin typeface="Cambria Math" panose="02040503050406030204" pitchFamily="18" charset="0"/>
                                  <a:ea typeface="Cambria Math" panose="02040503050406030204" pitchFamily="18" charset="0"/>
                                </a:rPr>
                                <m:t>+</m:t>
                              </m:r>
                            </m:sup>
                          </m:sSup>
                          <m:d>
                            <m:dPr>
                              <m:ctrlPr>
                                <a:rPr lang="en-US" sz="1900" i="1">
                                  <a:latin typeface="Cambria Math" panose="02040503050406030204" pitchFamily="18" charset="0"/>
                                </a:rPr>
                              </m:ctrlPr>
                            </m:dPr>
                            <m:e>
                              <m:r>
                                <a:rPr lang="en-US" sz="1900" b="0" i="1" smtClean="0">
                                  <a:latin typeface="Cambria Math" panose="02040503050406030204" pitchFamily="18" charset="0"/>
                                </a:rPr>
                                <m:t>1.</m:t>
                              </m:r>
                              <m:r>
                                <a:rPr lang="en-US" sz="1900" i="1">
                                  <a:latin typeface="Cambria Math" panose="02040503050406030204" pitchFamily="18" charset="0"/>
                                </a:rPr>
                                <m:t>0 </m:t>
                              </m:r>
                              <m:r>
                                <a:rPr lang="en-US" sz="1900" i="1">
                                  <a:latin typeface="Cambria Math" panose="02040503050406030204" pitchFamily="18" charset="0"/>
                                </a:rPr>
                                <m:t>𝑀</m:t>
                              </m:r>
                            </m:e>
                          </m:d>
                        </m:e>
                      </m:d>
                      <m:r>
                        <m:rPr>
                          <m:sty m:val="p"/>
                        </m:rPr>
                        <a:rPr lang="en-US" sz="1900" b="0" i="0" smtClean="0">
                          <a:latin typeface="Cambria Math" panose="02040503050406030204" pitchFamily="18" charset="0"/>
                        </a:rPr>
                        <m:t>Zn</m:t>
                      </m:r>
                      <m:d>
                        <m:dPr>
                          <m:ctrlPr>
                            <a:rPr lang="en-US" sz="1900" b="0" i="1" smtClean="0">
                              <a:latin typeface="Cambria Math" panose="02040503050406030204" pitchFamily="18" charset="0"/>
                            </a:rPr>
                          </m:ctrlPr>
                        </m:dPr>
                        <m:e>
                          <m:r>
                            <a:rPr lang="en-US" sz="1900" b="0" i="1" smtClean="0">
                              <a:latin typeface="Cambria Math" panose="02040503050406030204" pitchFamily="18" charset="0"/>
                            </a:rPr>
                            <m:t>𝑠</m:t>
                          </m:r>
                        </m:e>
                      </m:d>
                    </m:oMath>
                  </m:oMathPara>
                </a14:m>
                <a:endParaRPr lang="en-US" sz="1900" dirty="0"/>
              </a:p>
            </p:txBody>
          </p:sp>
        </mc:Choice>
        <mc:Fallback xmlns="">
          <p:sp>
            <p:nvSpPr>
              <p:cNvPr id="29" name="Text Placeholder 2"/>
              <p:cNvSpPr>
                <a:spLocks noGrp="1" noRot="1" noChangeAspect="1" noMove="1" noResize="1" noEditPoints="1" noAdjustHandles="1" noChangeArrowheads="1" noChangeShapeType="1" noTextEdit="1"/>
              </p:cNvSpPr>
              <p:nvPr>
                <p:ph type="body" sz="quarter" idx="4294967295"/>
              </p:nvPr>
            </p:nvSpPr>
            <p:spPr>
              <a:xfrm>
                <a:off x="2362200" y="6248400"/>
                <a:ext cx="4419600" cy="381000"/>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329932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79109" y="0"/>
            <a:ext cx="8663610" cy="609600"/>
          </a:xfrm>
        </p:spPr>
        <p:txBody>
          <a:bodyPr/>
          <a:lstStyle/>
          <a:p>
            <a:pPr marL="1257300" indent="-1257300"/>
            <a:r>
              <a:rPr lang="en-US" dirty="0">
                <a:solidFill>
                  <a:schemeClr val="bg1"/>
                </a:solidFill>
              </a:rPr>
              <a:t>19.6</a:t>
            </a:r>
            <a:r>
              <a:rPr lang="en-US" dirty="0"/>
              <a:t>	Batteries-8 - Appendix</a:t>
            </a:r>
          </a:p>
        </p:txBody>
      </p:sp>
      <p:sp>
        <p:nvSpPr>
          <p:cNvPr id="23" name="Text Placeholder 22"/>
          <p:cNvSpPr>
            <a:spLocks noGrp="1"/>
          </p:cNvSpPr>
          <p:nvPr>
            <p:ph type="body" sz="quarter" idx="22"/>
          </p:nvPr>
        </p:nvSpPr>
        <p:spPr>
          <a:xfrm>
            <a:off x="0" y="1094508"/>
            <a:ext cx="9120809" cy="554183"/>
          </a:xfrm>
        </p:spPr>
        <p:txBody>
          <a:bodyPr/>
          <a:lstStyle/>
          <a:p>
            <a:r>
              <a:rPr lang="en-US" dirty="0"/>
              <a:t>Fuel Cells</a:t>
            </a:r>
          </a:p>
        </p:txBody>
      </p:sp>
      <p:pic>
        <p:nvPicPr>
          <p:cNvPr id="15" name="Picture 14" descr="A hydrogen-oxygen fuel cell contains a porous carbon electrode containing Ni for an anode, and a porous carbon electrode containing Ni and NiO for the cathode. H2 bubbles near the anode. O2 bubbles near the cathode. Both are immersed in a hot KOH solution. The electrodes may be connected to a moto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885" y="1115568"/>
            <a:ext cx="5520229" cy="5285232"/>
          </a:xfrm>
          <a:prstGeom prst="rect">
            <a:avLst/>
          </a:prstGeom>
        </p:spPr>
      </p:pic>
    </p:spTree>
    <p:extLst>
      <p:ext uri="{BB962C8B-B14F-4D97-AF65-F5344CB8AC3E}">
        <p14:creationId xmlns:p14="http://schemas.microsoft.com/office/powerpoint/2010/main" val="237814755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9109" y="0"/>
            <a:ext cx="8663610" cy="609600"/>
          </a:xfrm>
        </p:spPr>
        <p:txBody>
          <a:bodyPr/>
          <a:lstStyle/>
          <a:p>
            <a:pPr marL="1258888" indent="-1258888"/>
            <a:r>
              <a:rPr lang="en-US" dirty="0">
                <a:solidFill>
                  <a:schemeClr val="bg1"/>
                </a:solidFill>
              </a:rPr>
              <a:t>19.7</a:t>
            </a:r>
            <a:r>
              <a:rPr lang="en-US" dirty="0"/>
              <a:t>	Electrolysis-3 - Appendix</a:t>
            </a:r>
          </a:p>
        </p:txBody>
      </p:sp>
      <p:sp>
        <p:nvSpPr>
          <p:cNvPr id="23" name="Text Placeholder 22"/>
          <p:cNvSpPr>
            <a:spLocks noGrp="1"/>
          </p:cNvSpPr>
          <p:nvPr>
            <p:ph type="body" sz="quarter" idx="22"/>
          </p:nvPr>
        </p:nvSpPr>
        <p:spPr>
          <a:xfrm>
            <a:off x="0" y="1094508"/>
            <a:ext cx="9120809" cy="554183"/>
          </a:xfrm>
        </p:spPr>
        <p:txBody>
          <a:bodyPr/>
          <a:lstStyle/>
          <a:p>
            <a:r>
              <a:rPr lang="en-US" dirty="0"/>
              <a:t>Electrolysis of Molten Sodium Chloride</a:t>
            </a:r>
          </a:p>
        </p:txBody>
      </p:sp>
      <p:pic>
        <p:nvPicPr>
          <p:cNvPr id="14" name="Picture 13" descr="A practical arrangement called a Downs cell can be used for the electrolysis of molten NaCl (m.p. = 801°C). The sodium metal formed at the cathodes is in the liquid state. Because liquid sodium metal is lighter than molten NaCl, the sodium floats to the surface, and is collected. Chlorine gas forms at the anode and is collected at the top. A battery is needed to drive the nonspontaneous reac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506" y="1554480"/>
            <a:ext cx="7436988" cy="4770120"/>
          </a:xfrm>
          <a:prstGeom prst="rect">
            <a:avLst/>
          </a:prstGeom>
        </p:spPr>
      </p:pic>
    </p:spTree>
    <p:extLst>
      <p:ext uri="{BB962C8B-B14F-4D97-AF65-F5344CB8AC3E}">
        <p14:creationId xmlns:p14="http://schemas.microsoft.com/office/powerpoint/2010/main" val="3224249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13434</TotalTime>
  <Words>2009</Words>
  <Application>Microsoft Office PowerPoint</Application>
  <PresentationFormat>On-screen Show (4:3)</PresentationFormat>
  <Paragraphs>542</Paragraphs>
  <Slides>102</Slides>
  <Notes>3</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102</vt:i4>
      </vt:variant>
    </vt:vector>
  </HeadingPairs>
  <TitlesOfParts>
    <vt:vector size="112" baseType="lpstr">
      <vt:lpstr>Arial</vt:lpstr>
      <vt:lpstr>Calibri</vt:lpstr>
      <vt:lpstr>Cambria Math</vt:lpstr>
      <vt:lpstr>Helvetica</vt:lpstr>
      <vt:lpstr>Wingdings</vt:lpstr>
      <vt:lpstr>Cover</vt:lpstr>
      <vt:lpstr>Sections</vt:lpstr>
      <vt:lpstr>Objectives</vt:lpstr>
      <vt:lpstr>Exposition</vt:lpstr>
      <vt:lpstr>Example</vt:lpstr>
      <vt:lpstr>Chemistry</vt:lpstr>
      <vt:lpstr>Electrochemistry</vt:lpstr>
      <vt:lpstr>19.1 Balancing Redox Reactions</vt:lpstr>
      <vt:lpstr>19.1  Balancing Redox Reactions-1</vt:lpstr>
      <vt:lpstr>19.1  Balancing Redox Reactions-2</vt:lpstr>
      <vt:lpstr>19.1 Balancing Redox Reactions-3</vt:lpstr>
      <vt:lpstr>19.1 Balancing Redox Reactions-4</vt:lpstr>
      <vt:lpstr>19.1 Balancing Redox Reactions-5</vt:lpstr>
      <vt:lpstr>19.1 Balancing Redox Reactions-6</vt:lpstr>
      <vt:lpstr>19.1 Balancing Redox Reactions-7</vt:lpstr>
      <vt:lpstr>19.1 Balancing Redox Reactions-8</vt:lpstr>
      <vt:lpstr>19.1 Balancing Redox Reactions-9</vt:lpstr>
      <vt:lpstr>19.1 Balancing Redox Reactions-10</vt:lpstr>
      <vt:lpstr>SAMPLE PROBLEM  19.1 Setup</vt:lpstr>
      <vt:lpstr>SAMPLE PROBLEM  19.1 Solution</vt:lpstr>
      <vt:lpstr>SAMPLE PROBLEM  19.1 Solution, Cont.</vt:lpstr>
      <vt:lpstr>SAMPLE PROBLEM  19.1 Solution, Cont.-1</vt:lpstr>
      <vt:lpstr>SAMPLE PROBLEM  19.1 Solution, Cont.-2</vt:lpstr>
      <vt:lpstr>SAMPLE PROBLEM  19.1 Solution, Cont.-3</vt:lpstr>
      <vt:lpstr>SAMPLE PROBLEM  19.1 Solution, Cont.-4</vt:lpstr>
      <vt:lpstr>19.2 Galvanic Cells</vt:lpstr>
      <vt:lpstr>19.2 Galvanic Cells-1</vt:lpstr>
      <vt:lpstr>19.2 Galvanic Cells-2</vt:lpstr>
      <vt:lpstr>19.2 Galvanic Cells-3</vt:lpstr>
      <vt:lpstr>19.2 Galvanic Cells-4</vt:lpstr>
      <vt:lpstr>19.3 Standard Reduction Potentials</vt:lpstr>
      <vt:lpstr>19.3 Standard Reduction Potentials-1</vt:lpstr>
      <vt:lpstr>19.3 Standard Reduction Potentials-2</vt:lpstr>
      <vt:lpstr>19.3  Standard Reduction Potentials-3</vt:lpstr>
      <vt:lpstr>19.3 Standard Reduction Potentials-4</vt:lpstr>
      <vt:lpstr>SAMPLE PROBLEM  19.2 Setup</vt:lpstr>
      <vt:lpstr>SAMPLE PROBLEM  19.2 Solution</vt:lpstr>
      <vt:lpstr>SAMPLE PROBLEM  19.3 Setup</vt:lpstr>
      <vt:lpstr>SAMPLE PROBLEM  19.3 Solution</vt:lpstr>
      <vt:lpstr>SAMPLE PROBLEM  19.3 Solution, Cont.</vt:lpstr>
      <vt:lpstr>19.4 Spontaneity of Redox Reactions Under Standard-State Conditions</vt:lpstr>
      <vt:lpstr>19.4 Spontaneity of Redox Reactions Under Standard-State Conditions-1</vt:lpstr>
      <vt:lpstr>19.4 Spontaneity of Redox Reactions Under Standard-State Conditions-2</vt:lpstr>
      <vt:lpstr>19.4 Spontaneity of Redox Reactions Under Standard-State Conditions-3</vt:lpstr>
      <vt:lpstr>SAMPLE PROBLEM  19.4 Setup</vt:lpstr>
      <vt:lpstr>SAMPLE PROBLEM  19.4 Solution</vt:lpstr>
      <vt:lpstr>SAMPLE PROBLEM  19.5 Setup</vt:lpstr>
      <vt:lpstr>SAMPLE PROBLEM  19.5 Solution</vt:lpstr>
      <vt:lpstr>19.5 Spontaneity of Redox Reactions Under Conditions Other Than Standard State</vt:lpstr>
      <vt:lpstr>19.5 Spontaneity of Redox Reactions Under Conditions Other Than Standard State-1 </vt:lpstr>
      <vt:lpstr>19.5 Spontaneity of Redox Reactions Under Conditions Other Than Standard State-2 </vt:lpstr>
      <vt:lpstr>SAMPLE PROBLEM  19.6 </vt:lpstr>
      <vt:lpstr>SAMPLE PROBLEM  19.6 Setup</vt:lpstr>
      <vt:lpstr>SAMPLE PROBLEM  19.6 Solution</vt:lpstr>
      <vt:lpstr>19.5 Spontaneity of Redox Reactions Under Conditions Other Than Standard State-3</vt:lpstr>
      <vt:lpstr>19.5 Spontaneity of Redox Reactions Under Conditions Other Than Standard State-4</vt:lpstr>
      <vt:lpstr>19.5 Spontaneity of Redox Reactions Under Conditions Other Than Standard State-5</vt:lpstr>
      <vt:lpstr>SAMPLE PROBLEM  19.7 </vt:lpstr>
      <vt:lpstr>SAMPLE PROBLEM  19.7 Setup</vt:lpstr>
      <vt:lpstr>SAMPLE PROBLEM  19.7 Solution , Cont.</vt:lpstr>
      <vt:lpstr>19.6 Batteries</vt:lpstr>
      <vt:lpstr>19.6 Batteries-1</vt:lpstr>
      <vt:lpstr>19.6 Batteries-2</vt:lpstr>
      <vt:lpstr>19.6 Batteries-3</vt:lpstr>
      <vt:lpstr>19.6 Batteries-4</vt:lpstr>
      <vt:lpstr>19.6 Batteries-5</vt:lpstr>
      <vt:lpstr>19.6 Batteries-6</vt:lpstr>
      <vt:lpstr>19.6 Batteries-7</vt:lpstr>
      <vt:lpstr>19.6 Batteries-8</vt:lpstr>
      <vt:lpstr>19.6 Batteries-9</vt:lpstr>
      <vt:lpstr>19.6 Batteries-10</vt:lpstr>
      <vt:lpstr>19.7 Electrolysis</vt:lpstr>
      <vt:lpstr>19.7 Electrolysis-1</vt:lpstr>
      <vt:lpstr>19.7 Electrolysis-2</vt:lpstr>
      <vt:lpstr>19.7 Electrolysis-3</vt:lpstr>
      <vt:lpstr>19.7 Electrolysis-4</vt:lpstr>
      <vt:lpstr>19.7 Electrolysis-5</vt:lpstr>
      <vt:lpstr>19.7 Electrolysis-6</vt:lpstr>
      <vt:lpstr>19.7 Electrolysis-7</vt:lpstr>
      <vt:lpstr>19.7 Electrolysis-8</vt:lpstr>
      <vt:lpstr>19.7 Electrolysis-9</vt:lpstr>
      <vt:lpstr>19.7 Electrolysis-10</vt:lpstr>
      <vt:lpstr>19.7 Electrolysis-11</vt:lpstr>
      <vt:lpstr>19.7 Electrolysis-12</vt:lpstr>
      <vt:lpstr>19.7 Electrolysis-13</vt:lpstr>
      <vt:lpstr>SAMPLE PROBLEM  19.8 Setup</vt:lpstr>
      <vt:lpstr>SAMPLE PROBLEM  19.8 Solution</vt:lpstr>
      <vt:lpstr>SAMPLE PROBLEM  19.8 Solution, Cont.</vt:lpstr>
      <vt:lpstr>19.8 Corrosion </vt:lpstr>
      <vt:lpstr>19.8  Corrosion-1</vt:lpstr>
      <vt:lpstr>19.8 Corrosion-2</vt:lpstr>
      <vt:lpstr>19.8 Corrosion-3</vt:lpstr>
      <vt:lpstr>19.8 Corrosion-4</vt:lpstr>
      <vt:lpstr>19.8 Corrosion-5</vt:lpstr>
      <vt:lpstr>19.8 Corrosion-6</vt:lpstr>
      <vt:lpstr>19.8 Corrosion-7</vt:lpstr>
      <vt:lpstr>19.8 Corrosion-8</vt:lpstr>
      <vt:lpstr>19.1  Balancing Redox Reactions-1 - Appendix</vt:lpstr>
      <vt:lpstr>SAMPLE PROBLEM  19.1 Setup - Appendix</vt:lpstr>
      <vt:lpstr>19.2 Galvanic Cells-1 - Appendix</vt:lpstr>
      <vt:lpstr>19.3 Standard Reduction Potentials-2 - Appendix</vt:lpstr>
      <vt:lpstr>19.5 Spontaneity of Redox Reactions Under Conditions Other Than Standard State-4 - Appendix</vt:lpstr>
      <vt:lpstr>19.6 Batteries-8 - Appendix</vt:lpstr>
      <vt:lpstr>19.7 Electrolysis-3 - Appendix</vt:lpstr>
      <vt:lpstr>19.7 Electrolysis-4 - Appendix</vt:lpstr>
      <vt:lpstr>19.7 Electrolysis-11 - Appendix</vt:lpstr>
      <vt:lpstr>19.8 Corrosion-3 -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dc:title>
  <dc:creator>Jon</dc:creator>
  <cp:lastModifiedBy>IVT_SYS13</cp:lastModifiedBy>
  <cp:revision>2221</cp:revision>
  <dcterms:created xsi:type="dcterms:W3CDTF">2012-08-06T19:10:39Z</dcterms:created>
  <dcterms:modified xsi:type="dcterms:W3CDTF">2019-02-02T02:51:43Z</dcterms:modified>
</cp:coreProperties>
</file>